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412" r:id="rId2"/>
    <p:sldId id="436" r:id="rId3"/>
    <p:sldId id="441" r:id="rId4"/>
    <p:sldId id="325" r:id="rId5"/>
    <p:sldId id="329" r:id="rId6"/>
    <p:sldId id="330" r:id="rId7"/>
    <p:sldId id="333" r:id="rId8"/>
    <p:sldId id="339" r:id="rId9"/>
    <p:sldId id="340" r:id="rId10"/>
    <p:sldId id="420" r:id="rId11"/>
    <p:sldId id="435" r:id="rId12"/>
    <p:sldId id="343" r:id="rId13"/>
    <p:sldId id="437" r:id="rId14"/>
    <p:sldId id="417" r:id="rId15"/>
    <p:sldId id="432" r:id="rId16"/>
    <p:sldId id="433" r:id="rId17"/>
    <p:sldId id="434" r:id="rId18"/>
    <p:sldId id="419" r:id="rId19"/>
    <p:sldId id="440" r:id="rId20"/>
    <p:sldId id="415" r:id="rId21"/>
    <p:sldId id="442" r:id="rId22"/>
    <p:sldId id="408" r:id="rId23"/>
    <p:sldId id="409" r:id="rId24"/>
    <p:sldId id="422" r:id="rId25"/>
    <p:sldId id="439" r:id="rId26"/>
    <p:sldId id="424" r:id="rId27"/>
    <p:sldId id="421" r:id="rId28"/>
    <p:sldId id="425" r:id="rId29"/>
    <p:sldId id="364" r:id="rId30"/>
    <p:sldId id="39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4" autoAdjust="0"/>
    <p:restoredTop sz="75182" autoAdjust="0"/>
  </p:normalViewPr>
  <p:slideViewPr>
    <p:cSldViewPr snapToGrid="0" snapToObjects="1">
      <p:cViewPr>
        <p:scale>
          <a:sx n="100" d="100"/>
          <a:sy n="100" d="100"/>
        </p:scale>
        <p:origin x="-1400" y="-8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30/01/15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research focus is to bridge the technology and knowledge gap between big industrial level science like genomics and the labs where the expertise is concentrated. We want to help put the bio back in bioinformatics.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255554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 is called </a:t>
            </a:r>
            <a:r>
              <a:rPr lang="en-US" baseline="0" dirty="0" err="1" smtClean="0"/>
              <a:t>GeeFu</a:t>
            </a:r>
            <a:r>
              <a:rPr lang="en-US" baseline="0" dirty="0" smtClean="0"/>
              <a:t> and it is a graphical tool available over the web, you can annotate and edit genes and transcripts and whole genomes just by clicking and typing.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10</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can also be set up to dispense rewards for doing work. Completing different numbers of tasks awards the user a badge that can be used to show their expertise. This is particularly helpful for junior researchers and encourages them to add a little knowledge at a time and gain something that differentiates their CVs from others.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11</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GeeFu</a:t>
            </a:r>
            <a:r>
              <a:rPr lang="en-US" dirty="0" smtClean="0"/>
              <a:t> also provides</a:t>
            </a:r>
            <a:r>
              <a:rPr lang="en-US" baseline="0" dirty="0" smtClean="0"/>
              <a:t> analysis tools like sequence searches of the provided data too, and fully cross links this back to the annotations and reports Kind of like a “build your own NCBI”, but restricted to a new and growing set of information for the new organism</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12</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next question we focus on, is how do we find the variation</a:t>
            </a:r>
            <a:r>
              <a:rPr lang="en-US" baseline="0" dirty="0" smtClean="0"/>
              <a:t> that causes useful or interesting traits in a new species. Of course modern genomics approaches have lots of ways of doing this, but they have an absolute dependency on a reference sequence. Building one of those is expensive and time consuming.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13</a:t>
            </a:fld>
            <a:endParaRPr lang="en-US"/>
          </a:p>
        </p:txBody>
      </p:sp>
    </p:spTree>
    <p:extLst>
      <p:ext uri="{BB962C8B-B14F-4D97-AF65-F5344CB8AC3E}">
        <p14:creationId xmlns:p14="http://schemas.microsoft.com/office/powerpoint/2010/main" val="2620363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don’t need a reference to find the SNPs. SNPs represent as bubbles in the internal data structures of the genome assembly software, they cause splits in the assembly path. We can use these bubbles. And by adding an id like </a:t>
            </a:r>
            <a:r>
              <a:rPr lang="en-US" baseline="0" dirty="0" err="1" smtClean="0"/>
              <a:t>colour</a:t>
            </a:r>
            <a:r>
              <a:rPr lang="en-US" baseline="0" dirty="0" smtClean="0"/>
              <a:t> to the reads then we can mix samples and determine whether a SNP is unique or shared between samples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14</a:t>
            </a:fld>
            <a:endParaRPr lang="en-US"/>
          </a:p>
        </p:txBody>
      </p:sp>
    </p:spTree>
    <p:extLst>
      <p:ext uri="{BB962C8B-B14F-4D97-AF65-F5344CB8AC3E}">
        <p14:creationId xmlns:p14="http://schemas.microsoft.com/office/powerpoint/2010/main" val="160394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a couple</a:t>
            </a:r>
            <a:r>
              <a:rPr lang="en-US" baseline="0" dirty="0" smtClean="0"/>
              <a:t> </a:t>
            </a:r>
            <a:r>
              <a:rPr lang="en-US" dirty="0" smtClean="0"/>
              <a:t>of programs</a:t>
            </a:r>
            <a:r>
              <a:rPr lang="en-US" baseline="0" dirty="0" smtClean="0"/>
              <a:t> for finding SNPs. One of these, </a:t>
            </a:r>
            <a:r>
              <a:rPr lang="en-US" baseline="0" dirty="0" err="1" smtClean="0"/>
              <a:t>Bubbleparse</a:t>
            </a:r>
            <a:r>
              <a:rPr lang="en-US" baseline="0" dirty="0" smtClean="0"/>
              <a:t> is great at classifying and identifying trait linked SNPs, it returns long and accurate lists of SNPs grouped by allele frequencies etc. This graph shows its accuracy around 90% over 100 000 identified SNPs in a proof of principle sample from Arabidopsis.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15</a:t>
            </a:fld>
            <a:endParaRPr lang="en-US"/>
          </a:p>
        </p:txBody>
      </p:sp>
    </p:spTree>
    <p:extLst>
      <p:ext uri="{BB962C8B-B14F-4D97-AF65-F5344CB8AC3E}">
        <p14:creationId xmlns:p14="http://schemas.microsoft.com/office/powerpoint/2010/main" val="106903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t>
            </a:r>
            <a:r>
              <a:rPr lang="en-US" dirty="0" err="1" smtClean="0"/>
              <a:t>succesfully</a:t>
            </a:r>
            <a:r>
              <a:rPr lang="en-US" baseline="0" dirty="0" smtClean="0"/>
              <a:t> applied the system</a:t>
            </a:r>
            <a:r>
              <a:rPr lang="en-US" dirty="0" smtClean="0"/>
              <a:t> to find thousands of candidate</a:t>
            </a:r>
            <a:r>
              <a:rPr lang="en-US" baseline="0" dirty="0" smtClean="0"/>
              <a:t> SNPs that may be linked to resistance in wild potato species.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16</a:t>
            </a:fld>
            <a:endParaRPr lang="en-US"/>
          </a:p>
        </p:txBody>
      </p:sp>
    </p:spTree>
    <p:extLst>
      <p:ext uri="{BB962C8B-B14F-4D97-AF65-F5344CB8AC3E}">
        <p14:creationId xmlns:p14="http://schemas.microsoft.com/office/powerpoint/2010/main" val="4112947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midst of this we found that the </a:t>
            </a:r>
            <a:r>
              <a:rPr lang="en-US" dirty="0" err="1" smtClean="0"/>
              <a:t>bubbleparse</a:t>
            </a:r>
            <a:r>
              <a:rPr lang="en-US" baseline="0" dirty="0" smtClean="0"/>
              <a:t> system didn’t find SNPs in regions where the assembly got complicated, like in repeats. So we implemented a system, called 2k+2 that separates our all the tangled bubbles.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1684294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this algorithm on a range of Arabidopsis</a:t>
            </a:r>
            <a:r>
              <a:rPr lang="en-US" baseline="0" dirty="0" smtClean="0"/>
              <a:t> ecotypes and it proved to make highly accurate </a:t>
            </a:r>
            <a:r>
              <a:rPr lang="en-US" baseline="0" dirty="0" smtClean="0"/>
              <a:t>predictions </a:t>
            </a:r>
            <a:r>
              <a:rPr lang="en-US" baseline="0" dirty="0" smtClean="0"/>
              <a:t>of the SNPs in the tangles (mean of 85%) </a:t>
            </a:r>
            <a:r>
              <a:rPr lang="en-US" baseline="0" dirty="0" smtClean="0"/>
              <a:t>smoothly across the whole genome </a:t>
            </a:r>
            <a:r>
              <a:rPr lang="en-US" baseline="0" dirty="0" smtClean="0"/>
              <a:t>without the need for other attributes.</a:t>
            </a:r>
          </a:p>
          <a:p>
            <a:endParaRPr lang="en-US" baseline="0" dirty="0" smtClean="0"/>
          </a:p>
          <a:p>
            <a:r>
              <a:rPr lang="en-US" baseline="0" dirty="0" smtClean="0"/>
              <a:t>Together these programs provide a powerful platform to find SNPs in situations where you lack a reference </a:t>
            </a:r>
            <a:r>
              <a:rPr lang="en-US" baseline="0" dirty="0" smtClean="0"/>
              <a:t>genome.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3238795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approach we’ve been taking is to identify</a:t>
            </a:r>
            <a:r>
              <a:rPr lang="en-US" baseline="0" dirty="0" smtClean="0"/>
              <a:t> the actual causative mutation directly. So, when a mutagenesis is carried out and crosses are done later, we see that the SNP frequency around the mutation we are selecting for fades out as we get further across the chromosome. We can use this pattern to our advantage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105910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big question we’re looking at in our group – How do you kick off a new project without</a:t>
            </a:r>
            <a:r>
              <a:rPr lang="en-US" baseline="0" dirty="0" smtClean="0"/>
              <a:t> front loaded funding – How do you get the genomics resource for a brand new pathogen no-one has any knowledge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155822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 a draft assembly of </a:t>
            </a:r>
            <a:r>
              <a:rPr lang="en-US" dirty="0" err="1" smtClean="0"/>
              <a:t>contigs</a:t>
            </a:r>
            <a:r>
              <a:rPr lang="en-US" dirty="0" smtClean="0"/>
              <a:t> or reads, then the random order means that the distribution is smoothed out. We can put</a:t>
            </a:r>
            <a:r>
              <a:rPr lang="en-US" baseline="0" dirty="0" smtClean="0"/>
              <a:t> the peak back by </a:t>
            </a:r>
            <a:r>
              <a:rPr lang="en-US" baseline="0" dirty="0" err="1" smtClean="0"/>
              <a:t>reoridering</a:t>
            </a:r>
            <a:r>
              <a:rPr lang="en-US" baseline="0" dirty="0" smtClean="0"/>
              <a:t> the </a:t>
            </a:r>
            <a:r>
              <a:rPr lang="en-US" baseline="0" dirty="0" err="1" smtClean="0"/>
              <a:t>contigs</a:t>
            </a:r>
            <a:r>
              <a:rPr lang="en-US" baseline="0" dirty="0" smtClean="0"/>
              <a:t> properly and we’ve been doing this with genetic algorithms that explore permutations and select the most appropriate. This picture shows a version looking for the optimum blue line and improving the permutations at each iteration. </a:t>
            </a:r>
            <a:r>
              <a:rPr lang="en-US" dirty="0" smtClean="0"/>
              <a:t>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2152193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projects we’ve got going on in my group that I wanted to tell you about. We</a:t>
            </a:r>
            <a:r>
              <a:rPr lang="fr-FR" dirty="0" smtClean="0"/>
              <a:t>’</a:t>
            </a:r>
            <a:r>
              <a:rPr lang="en-US" dirty="0" err="1" smtClean="0"/>
              <a:t>ve</a:t>
            </a:r>
            <a:r>
              <a:rPr lang="en-US" baseline="0" dirty="0" smtClean="0"/>
              <a:t> seen that we don’t need to feel restricted by the way we play science to get projects launched, we can make much better use of the people and expertise around us. We’ve also shown that with a bit of smart thinking we can get around the canonical ways of doing genomics.</a:t>
            </a:r>
          </a:p>
          <a:p>
            <a:endParaRPr lang="en-US" baseline="0" dirty="0" smtClean="0"/>
          </a:p>
          <a:p>
            <a:r>
              <a:rPr lang="en-US" baseline="0" dirty="0" smtClean="0"/>
              <a:t>Together these attitudes and approaches are going to help us germinate and grow our work even better.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3949076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274760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29</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co-ordinate the UK Galaxy Community and we’re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30</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is to take</a:t>
            </a:r>
            <a:r>
              <a:rPr lang="en-US" baseline="0" dirty="0" smtClean="0"/>
              <a:t> a cue from the open source software world and ideas from open access databases.</a:t>
            </a:r>
          </a:p>
          <a:p>
            <a:endParaRPr lang="en-US" baseline="0" dirty="0" smtClean="0"/>
          </a:p>
          <a:p>
            <a:r>
              <a:rPr lang="en-US" baseline="0" dirty="0" smtClean="0"/>
              <a:t>This is a world where every piece of information remains available to anyone at any time, and the people contributing or using feel an intrinsic value in contributing to the over-all goals of the project. </a:t>
            </a:r>
          </a:p>
          <a:p>
            <a:endParaRPr lang="en-US" baseline="0" dirty="0" smtClean="0"/>
          </a:p>
          <a:p>
            <a:r>
              <a:rPr lang="en-US" baseline="0" dirty="0" smtClean="0"/>
              <a:t>And this isn’t a model we really have in science -  normally we have to wait for funding of relatively isolated groups on specific projects and then, </a:t>
            </a:r>
          </a:p>
          <a:p>
            <a:r>
              <a:rPr lang="en-US" baseline="0" dirty="0" smtClean="0"/>
              <a:t>because we are relying on high profile publications to get further funding we sit on results which makes the cycle worse.</a:t>
            </a:r>
          </a:p>
          <a:p>
            <a:endParaRPr lang="en-US" baseline="0" dirty="0" smtClean="0"/>
          </a:p>
          <a:p>
            <a:r>
              <a:rPr lang="en-US" baseline="0" dirty="0" smtClean="0"/>
              <a:t>and release data only when we’ve finished our own analyses and are ready to publish. </a:t>
            </a:r>
          </a:p>
          <a:p>
            <a:endParaRPr lang="en-US" dirty="0" smtClean="0"/>
          </a:p>
          <a:p>
            <a:r>
              <a:rPr lang="en-US" dirty="0" smtClean="0"/>
              <a:t>We</a:t>
            </a:r>
            <a:r>
              <a:rPr lang="en-US" baseline="0" dirty="0" smtClean="0"/>
              <a:t> can </a:t>
            </a:r>
            <a:r>
              <a:rPr lang="en-US" baseline="0" dirty="0" err="1" smtClean="0"/>
              <a:t>kickstart</a:t>
            </a:r>
            <a:r>
              <a:rPr lang="en-US" baseline="0" dirty="0" smtClean="0"/>
              <a:t> knowledge by making whatever data we can generate and can find instantly available, even before it is </a:t>
            </a:r>
            <a:r>
              <a:rPr lang="en-US" baseline="0" dirty="0" err="1" smtClean="0"/>
              <a:t>analysed</a:t>
            </a:r>
            <a:r>
              <a:rPr lang="en-US" baseline="0" dirty="0" smtClean="0"/>
              <a:t>, and let whoever can help, do what they can</a:t>
            </a:r>
          </a:p>
          <a:p>
            <a:endParaRPr lang="en-US" baseline="0" dirty="0" smtClean="0"/>
          </a:p>
          <a:p>
            <a:r>
              <a:rPr lang="en-US" baseline="0" dirty="0" smtClean="0"/>
              <a:t>The practical upshot of this is valuable data gets to many more people who can deal with it much more quickly and more is learned quickly.</a:t>
            </a:r>
          </a:p>
          <a:p>
            <a:endParaRPr lang="en-US" baseline="0" dirty="0" smtClean="0"/>
          </a:p>
          <a:p>
            <a:r>
              <a:rPr lang="en-US" baseline="0" dirty="0" smtClean="0"/>
              <a:t>We got a great chance to apply this sharing principle for emergent pathogens a couple of years ago </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325805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when the ash dieback pathogen reached the </a:t>
            </a:r>
            <a:r>
              <a:rPr lang="en-GB" baseline="0" dirty="0" err="1" smtClean="0"/>
              <a:t>uk</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 Throughout summer you can also see leaves with brown leaf stalks.</a:t>
            </a:r>
          </a:p>
          <a:p>
            <a:endParaRPr lang="en-US" baseline="0" dirty="0" smtClean="0"/>
          </a:p>
          <a:p>
            <a:r>
              <a:rPr lang="en-GB" dirty="0" smtClean="0"/>
              <a:t>Its arrival in England in</a:t>
            </a:r>
            <a:r>
              <a:rPr lang="en-GB" baseline="0" dirty="0" smtClean="0"/>
              <a:t> 2012 caused a fuss in the media and we realised we needed a way to respond quickly and </a:t>
            </a:r>
            <a:r>
              <a:rPr lang="en-GB" baseline="0" dirty="0" err="1" smtClean="0"/>
              <a:t>kickstart</a:t>
            </a:r>
            <a:r>
              <a:rPr lang="en-GB" baseline="0" dirty="0" smtClean="0"/>
              <a:t> the research.</a:t>
            </a:r>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applied Open Source and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had a lot of sequence data provided, of great use was some early </a:t>
            </a:r>
            <a:r>
              <a:rPr lang="en-US" baseline="0" dirty="0" err="1" smtClean="0"/>
              <a:t>RNAseq</a:t>
            </a:r>
            <a:r>
              <a:rPr lang="en-US" baseline="0" dirty="0" smtClean="0"/>
              <a:t> interaction </a:t>
            </a:r>
            <a:r>
              <a:rPr lang="en-US" baseline="0" dirty="0" err="1" smtClean="0"/>
              <a:t>transcriptomes</a:t>
            </a:r>
            <a:r>
              <a:rPr lang="en-US" baseline="0" dirty="0" smtClean="0"/>
              <a:t> sampled directly from the tree that identified potential mating loci  and types and and potential toxins like NLPs.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TGAC in Norwich provided us with DNA sequence and a first draft assembly, which is what we see here, that gave us insight into effector repertoires and potential toxins like NLPs.</a:t>
            </a:r>
          </a:p>
          <a:p>
            <a:endParaRPr lang="en-US" baseline="0" dirty="0" smtClean="0"/>
          </a:p>
          <a:p>
            <a:r>
              <a:rPr lang="en-US" baseline="0" dirty="0" smtClean="0"/>
              <a:t>We also got analyses of variation and annotations from these datasets.</a:t>
            </a:r>
          </a:p>
          <a:p>
            <a:endParaRPr lang="en-US" baseline="0" dirty="0" smtClean="0"/>
          </a:p>
          <a:p>
            <a:r>
              <a:rPr lang="en-US" baseline="0" dirty="0" smtClean="0"/>
              <a:t>In total we had 38 separate analyses, listing hundreds of datasets from diverse sources as well as millions of lines of data. We built a great genomics resource for this new organism.</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3481C8F-CC86-3945-955C-539777638A4B}" type="slidenum">
              <a:rPr lang="en-US" smtClean="0"/>
              <a:t>7</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8</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9</a:t>
            </a:fld>
            <a:endParaRPr lang="en-US"/>
          </a:p>
        </p:txBody>
      </p:sp>
    </p:spTree>
    <p:extLst>
      <p:ext uri="{BB962C8B-B14F-4D97-AF65-F5344CB8AC3E}">
        <p14:creationId xmlns:p14="http://schemas.microsoft.com/office/powerpoint/2010/main" val="235565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30/01/15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30/01/15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30/01/15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30/01/15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30/01/15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30/01/15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Lucida Sans"/>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Lucida Sans"/>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Lucida Sans"/>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ucida Sans"/>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Lucida Sans"/>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tiff"/></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hyperlink" Target="http://www.fera.defra.gov.uk/" TargetMode="External"/><Relationship Id="rId8" Type="http://schemas.openxmlformats.org/officeDocument/2006/relationships/image" Target="../media/image42.gif"/><Relationship Id="rId9"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3.jp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oplar-rust-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7723" cy="6858000"/>
          </a:xfrm>
          <a:prstGeom prst="rect">
            <a:avLst/>
          </a:prstGeom>
        </p:spPr>
      </p:pic>
      <p:sp>
        <p:nvSpPr>
          <p:cNvPr id="6" name="Rectangle 5"/>
          <p:cNvSpPr/>
          <p:nvPr/>
        </p:nvSpPr>
        <p:spPr>
          <a:xfrm>
            <a:off x="3722" y="1278175"/>
            <a:ext cx="9144000" cy="1858725"/>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the ground up</a:t>
            </a:r>
          </a:p>
          <a:p>
            <a:pPr algn="ctr"/>
            <a:r>
              <a:rPr lang="en-US" dirty="0" smtClean="0">
                <a:latin typeface="Helvetica"/>
                <a:cs typeface="Helvetica"/>
              </a:rPr>
              <a:t>New genomics tools for small communities working with emergent pathogens and non-models</a:t>
            </a:r>
            <a:endParaRPr lang="en-US" dirty="0">
              <a:latin typeface="Helvetica"/>
              <a:cs typeface="Helvetica"/>
            </a:endParaRPr>
          </a:p>
        </p:txBody>
      </p:sp>
    </p:spTree>
    <p:extLst>
      <p:ext uri="{BB962C8B-B14F-4D97-AF65-F5344CB8AC3E}">
        <p14:creationId xmlns:p14="http://schemas.microsoft.com/office/powerpoint/2010/main" val="1924968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spTree>
    <p:extLst>
      <p:ext uri="{BB962C8B-B14F-4D97-AF65-F5344CB8AC3E}">
        <p14:creationId xmlns:p14="http://schemas.microsoft.com/office/powerpoint/2010/main" val="23259985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s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032"/>
            <a:ext cx="9144000" cy="4983737"/>
          </a:xfrm>
          <a:prstGeom prst="rect">
            <a:avLst/>
          </a:prstGeom>
        </p:spPr>
      </p:pic>
      <p:sp>
        <p:nvSpPr>
          <p:cNvPr id="11" name="Rectangle 10"/>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endParaRPr lang="en-US" sz="3600" dirty="0" smtClean="0">
              <a:latin typeface="Helvetica"/>
              <a:cs typeface="Helvetica"/>
            </a:endParaRPr>
          </a:p>
          <a:p>
            <a:pPr algn="ctr"/>
            <a:r>
              <a:rPr lang="en-US" dirty="0" smtClean="0">
                <a:latin typeface="Helvetica"/>
                <a:cs typeface="Helvetica"/>
              </a:rPr>
              <a:t>Open Source Distributed Genome Annotator and Browser</a:t>
            </a:r>
            <a:endParaRPr lang="en-US" dirty="0">
              <a:latin typeface="Helvetica"/>
              <a:cs typeface="Helvetica"/>
            </a:endParaRPr>
          </a:p>
        </p:txBody>
      </p:sp>
      <p:grpSp>
        <p:nvGrpSpPr>
          <p:cNvPr id="4" name="Group 3"/>
          <p:cNvGrpSpPr/>
          <p:nvPr/>
        </p:nvGrpSpPr>
        <p:grpSpPr>
          <a:xfrm>
            <a:off x="1378070" y="2201810"/>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spTree>
    <p:extLst>
      <p:ext uri="{BB962C8B-B14F-4D97-AF65-F5344CB8AC3E}">
        <p14:creationId xmlns:p14="http://schemas.microsoft.com/office/powerpoint/2010/main" val="17046406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GeeFu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edle-in-a-haystack-tom-mc-nem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4950"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identify </a:t>
            </a:r>
            <a:r>
              <a:rPr lang="en-US" sz="3600" i="1" dirty="0" smtClean="0">
                <a:latin typeface="Helvetica"/>
                <a:cs typeface="Helvetica"/>
              </a:rPr>
              <a:t>causative </a:t>
            </a:r>
            <a:r>
              <a:rPr lang="en-US" sz="3600" dirty="0" smtClean="0">
                <a:latin typeface="Helvetica"/>
                <a:cs typeface="Helvetica"/>
              </a:rPr>
              <a:t>mutations without a reference genome?</a:t>
            </a:r>
          </a:p>
        </p:txBody>
      </p:sp>
    </p:spTree>
    <p:extLst>
      <p:ext uri="{BB962C8B-B14F-4D97-AF65-F5344CB8AC3E}">
        <p14:creationId xmlns:p14="http://schemas.microsoft.com/office/powerpoint/2010/main" val="18839376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bble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691" y="4508854"/>
            <a:ext cx="6882581" cy="2188642"/>
          </a:xfrm>
          <a:prstGeom prst="rect">
            <a:avLst/>
          </a:prstGeom>
        </p:spPr>
      </p:pic>
      <p:sp>
        <p:nvSpPr>
          <p:cNvPr id="11" name="Rectangle 10"/>
          <p:cNvSpPr/>
          <p:nvPr/>
        </p:nvSpPr>
        <p:spPr>
          <a:xfrm>
            <a:off x="0" y="14716"/>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SNPs are “bubbles” in an assembly</a:t>
            </a:r>
          </a:p>
        </p:txBody>
      </p:sp>
      <p:sp>
        <p:nvSpPr>
          <p:cNvPr id="5" name="Oval 4"/>
          <p:cNvSpPr/>
          <p:nvPr/>
        </p:nvSpPr>
        <p:spPr bwMode="auto">
          <a:xfrm>
            <a:off x="306338" y="1476994"/>
            <a:ext cx="549275"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200" b="1" dirty="0">
                <a:solidFill>
                  <a:srgbClr val="0000FF"/>
                </a:solidFill>
                <a:latin typeface="Arial"/>
                <a:cs typeface="Arial"/>
              </a:rPr>
              <a:t>CGA</a:t>
            </a:r>
          </a:p>
        </p:txBody>
      </p:sp>
      <p:sp>
        <p:nvSpPr>
          <p:cNvPr id="7" name="Oval 6"/>
          <p:cNvSpPr/>
          <p:nvPr/>
        </p:nvSpPr>
        <p:spPr bwMode="auto">
          <a:xfrm>
            <a:off x="1287413" y="1476994"/>
            <a:ext cx="550863" cy="550863"/>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GAT</a:t>
            </a:r>
          </a:p>
        </p:txBody>
      </p:sp>
      <p:sp>
        <p:nvSpPr>
          <p:cNvPr id="9" name="Oval 8"/>
          <p:cNvSpPr/>
          <p:nvPr/>
        </p:nvSpPr>
        <p:spPr bwMode="auto">
          <a:xfrm>
            <a:off x="2254201" y="1481757"/>
            <a:ext cx="549275"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ATT</a:t>
            </a:r>
          </a:p>
        </p:txBody>
      </p:sp>
      <p:sp>
        <p:nvSpPr>
          <p:cNvPr id="10" name="Oval 9"/>
          <p:cNvSpPr/>
          <p:nvPr/>
        </p:nvSpPr>
        <p:spPr bwMode="auto">
          <a:xfrm>
            <a:off x="3219401" y="1481757"/>
            <a:ext cx="550862" cy="549275"/>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TTC</a:t>
            </a:r>
          </a:p>
        </p:txBody>
      </p:sp>
      <p:sp>
        <p:nvSpPr>
          <p:cNvPr id="12" name="Oval 11"/>
          <p:cNvSpPr/>
          <p:nvPr/>
        </p:nvSpPr>
        <p:spPr bwMode="auto">
          <a:xfrm>
            <a:off x="418618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TCT</a:t>
            </a:r>
          </a:p>
        </p:txBody>
      </p:sp>
      <p:sp>
        <p:nvSpPr>
          <p:cNvPr id="13" name="Oval 12"/>
          <p:cNvSpPr/>
          <p:nvPr/>
        </p:nvSpPr>
        <p:spPr bwMode="auto">
          <a:xfrm>
            <a:off x="515138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CTA</a:t>
            </a:r>
          </a:p>
        </p:txBody>
      </p:sp>
      <p:sp>
        <p:nvSpPr>
          <p:cNvPr id="14" name="Oval 13"/>
          <p:cNvSpPr/>
          <p:nvPr/>
        </p:nvSpPr>
        <p:spPr bwMode="auto">
          <a:xfrm>
            <a:off x="6122938"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TAA</a:t>
            </a:r>
          </a:p>
        </p:txBody>
      </p:sp>
      <p:sp>
        <p:nvSpPr>
          <p:cNvPr id="15" name="Oval 14"/>
          <p:cNvSpPr/>
          <p:nvPr/>
        </p:nvSpPr>
        <p:spPr bwMode="auto">
          <a:xfrm>
            <a:off x="7088138" y="1478582"/>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AAG</a:t>
            </a:r>
          </a:p>
        </p:txBody>
      </p:sp>
      <p:sp>
        <p:nvSpPr>
          <p:cNvPr id="16" name="Oval 15"/>
          <p:cNvSpPr/>
          <p:nvPr/>
        </p:nvSpPr>
        <p:spPr bwMode="auto">
          <a:xfrm>
            <a:off x="8054926" y="1478582"/>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AGT</a:t>
            </a:r>
          </a:p>
        </p:txBody>
      </p:sp>
      <p:cxnSp>
        <p:nvCxnSpPr>
          <p:cNvPr id="17" name="Straight Arrow Connector 16"/>
          <p:cNvCxnSpPr/>
          <p:nvPr/>
        </p:nvCxnSpPr>
        <p:spPr>
          <a:xfrm>
            <a:off x="47354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702251" y="1754807"/>
            <a:ext cx="420687"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67221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39001"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55613" y="1751632"/>
            <a:ext cx="431800" cy="317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838276" y="1751632"/>
            <a:ext cx="415925" cy="476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3476" y="1756394"/>
            <a:ext cx="415925" cy="15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3770263" y="1754807"/>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5"/>
          <p:cNvSpPr txBox="1">
            <a:spLocks noChangeArrowheads="1"/>
          </p:cNvSpPr>
          <p:nvPr/>
        </p:nvSpPr>
        <p:spPr bwMode="auto">
          <a:xfrm>
            <a:off x="43830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6" name="TextBox 26"/>
          <p:cNvSpPr txBox="1">
            <a:spLocks noChangeArrowheads="1"/>
          </p:cNvSpPr>
          <p:nvPr/>
        </p:nvSpPr>
        <p:spPr bwMode="auto">
          <a:xfrm>
            <a:off x="3417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27" name="TextBox 27"/>
          <p:cNvSpPr txBox="1">
            <a:spLocks noChangeArrowheads="1"/>
          </p:cNvSpPr>
          <p:nvPr/>
        </p:nvSpPr>
        <p:spPr bwMode="auto">
          <a:xfrm>
            <a:off x="2439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8" name="TextBox 29"/>
          <p:cNvSpPr txBox="1">
            <a:spLocks noChangeArrowheads="1"/>
          </p:cNvSpPr>
          <p:nvPr/>
        </p:nvSpPr>
        <p:spPr bwMode="auto">
          <a:xfrm>
            <a:off x="14874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29" name="TextBox 30"/>
          <p:cNvSpPr txBox="1">
            <a:spLocks noChangeArrowheads="1"/>
          </p:cNvSpPr>
          <p:nvPr/>
        </p:nvSpPr>
        <p:spPr bwMode="auto">
          <a:xfrm>
            <a:off x="5095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0" name="TextBox 31"/>
          <p:cNvSpPr txBox="1">
            <a:spLocks noChangeArrowheads="1"/>
          </p:cNvSpPr>
          <p:nvPr/>
        </p:nvSpPr>
        <p:spPr bwMode="auto">
          <a:xfrm>
            <a:off x="82692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1" name="TextBox 32"/>
          <p:cNvSpPr txBox="1">
            <a:spLocks noChangeArrowheads="1"/>
          </p:cNvSpPr>
          <p:nvPr/>
        </p:nvSpPr>
        <p:spPr bwMode="auto">
          <a:xfrm>
            <a:off x="72913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2" name="TextBox 33"/>
          <p:cNvSpPr txBox="1">
            <a:spLocks noChangeArrowheads="1"/>
          </p:cNvSpPr>
          <p:nvPr/>
        </p:nvSpPr>
        <p:spPr bwMode="auto">
          <a:xfrm>
            <a:off x="63388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2</a:t>
            </a:r>
          </a:p>
        </p:txBody>
      </p:sp>
      <p:sp>
        <p:nvSpPr>
          <p:cNvPr id="33" name="TextBox 34"/>
          <p:cNvSpPr txBox="1">
            <a:spLocks noChangeArrowheads="1"/>
          </p:cNvSpPr>
          <p:nvPr/>
        </p:nvSpPr>
        <p:spPr bwMode="auto">
          <a:xfrm>
            <a:off x="5360938" y="14896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dirty="0">
                <a:latin typeface="Arial"/>
                <a:cs typeface="Arial"/>
              </a:rPr>
              <a:t>1</a:t>
            </a:r>
          </a:p>
        </p:txBody>
      </p:sp>
      <p:sp>
        <p:nvSpPr>
          <p:cNvPr id="34" name="TextBox 45"/>
          <p:cNvSpPr txBox="1">
            <a:spLocks noChangeArrowheads="1"/>
          </p:cNvSpPr>
          <p:nvPr/>
        </p:nvSpPr>
        <p:spPr bwMode="auto">
          <a:xfrm>
            <a:off x="76469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5" name="TextBox 46"/>
          <p:cNvSpPr txBox="1">
            <a:spLocks noChangeArrowheads="1"/>
          </p:cNvSpPr>
          <p:nvPr/>
        </p:nvSpPr>
        <p:spPr bwMode="auto">
          <a:xfrm>
            <a:off x="6669038" y="15023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36" name="TextBox 47"/>
          <p:cNvSpPr txBox="1">
            <a:spLocks noChangeArrowheads="1"/>
          </p:cNvSpPr>
          <p:nvPr/>
        </p:nvSpPr>
        <p:spPr bwMode="auto">
          <a:xfrm>
            <a:off x="57165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7" name="TextBox 48"/>
          <p:cNvSpPr txBox="1">
            <a:spLocks noChangeArrowheads="1"/>
          </p:cNvSpPr>
          <p:nvPr/>
        </p:nvSpPr>
        <p:spPr bwMode="auto">
          <a:xfrm>
            <a:off x="4751338" y="1489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38" name="TextBox 50"/>
          <p:cNvSpPr txBox="1">
            <a:spLocks noChangeArrowheads="1"/>
          </p:cNvSpPr>
          <p:nvPr/>
        </p:nvSpPr>
        <p:spPr bwMode="auto">
          <a:xfrm>
            <a:off x="37734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39" name="TextBox 51"/>
          <p:cNvSpPr txBox="1">
            <a:spLocks noChangeArrowheads="1"/>
          </p:cNvSpPr>
          <p:nvPr/>
        </p:nvSpPr>
        <p:spPr bwMode="auto">
          <a:xfrm>
            <a:off x="2820938" y="1489694"/>
            <a:ext cx="3143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C</a:t>
            </a:r>
          </a:p>
        </p:txBody>
      </p:sp>
      <p:sp>
        <p:nvSpPr>
          <p:cNvPr id="40" name="TextBox 52"/>
          <p:cNvSpPr txBox="1">
            <a:spLocks noChangeArrowheads="1"/>
          </p:cNvSpPr>
          <p:nvPr/>
        </p:nvSpPr>
        <p:spPr bwMode="auto">
          <a:xfrm>
            <a:off x="1855738" y="1489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1" name="TextBox 53"/>
          <p:cNvSpPr txBox="1">
            <a:spLocks noChangeArrowheads="1"/>
          </p:cNvSpPr>
          <p:nvPr/>
        </p:nvSpPr>
        <p:spPr bwMode="auto">
          <a:xfrm>
            <a:off x="877838" y="14769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42" name="Oval 41"/>
          <p:cNvSpPr/>
          <p:nvPr/>
        </p:nvSpPr>
        <p:spPr bwMode="auto">
          <a:xfrm>
            <a:off x="3219401" y="2504107"/>
            <a:ext cx="550862"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TTG</a:t>
            </a:r>
          </a:p>
        </p:txBody>
      </p:sp>
      <p:sp>
        <p:nvSpPr>
          <p:cNvPr id="43" name="Oval 42"/>
          <p:cNvSpPr/>
          <p:nvPr/>
        </p:nvSpPr>
        <p:spPr bwMode="auto">
          <a:xfrm>
            <a:off x="4186188" y="2504107"/>
            <a:ext cx="549275"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dirty="0">
                <a:solidFill>
                  <a:srgbClr val="0000FF"/>
                </a:solidFill>
                <a:latin typeface="Arial"/>
                <a:cs typeface="Arial"/>
              </a:rPr>
              <a:t>TGT</a:t>
            </a:r>
          </a:p>
        </p:txBody>
      </p:sp>
      <p:sp>
        <p:nvSpPr>
          <p:cNvPr id="44" name="Oval 43"/>
          <p:cNvSpPr/>
          <p:nvPr/>
        </p:nvSpPr>
        <p:spPr bwMode="auto">
          <a:xfrm>
            <a:off x="5151388" y="2504107"/>
            <a:ext cx="550863" cy="550862"/>
          </a:xfrm>
          <a:prstGeom prst="ellipse">
            <a:avLst/>
          </a:prstGeom>
          <a:solidFill>
            <a:schemeClr val="bg1"/>
          </a:solidFill>
          <a:ln w="1905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fontAlgn="auto">
              <a:spcBef>
                <a:spcPts val="0"/>
              </a:spcBef>
              <a:spcAft>
                <a:spcPts val="0"/>
              </a:spcAft>
              <a:defRPr/>
            </a:pPr>
            <a:r>
              <a:rPr lang="en-US" sz="1400" b="1">
                <a:solidFill>
                  <a:srgbClr val="0000FF"/>
                </a:solidFill>
                <a:latin typeface="Arial"/>
                <a:cs typeface="Arial"/>
              </a:rPr>
              <a:t>GTA</a:t>
            </a:r>
          </a:p>
        </p:txBody>
      </p:sp>
      <p:cxnSp>
        <p:nvCxnSpPr>
          <p:cNvPr id="45" name="Straight Arrow Connector 44"/>
          <p:cNvCxnSpPr>
            <a:stCxn id="42" idx="6"/>
            <a:endCxn id="43" idx="2"/>
          </p:cNvCxnSpPr>
          <p:nvPr/>
        </p:nvCxnSpPr>
        <p:spPr>
          <a:xfrm>
            <a:off x="37702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3" idx="6"/>
            <a:endCxn id="44" idx="2"/>
          </p:cNvCxnSpPr>
          <p:nvPr/>
        </p:nvCxnSpPr>
        <p:spPr>
          <a:xfrm>
            <a:off x="4735463" y="2780332"/>
            <a:ext cx="415925" cy="1587"/>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2" idx="1"/>
          </p:cNvCxnSpPr>
          <p:nvPr/>
        </p:nvCxnSpPr>
        <p:spPr>
          <a:xfrm rot="16200000" flipH="1">
            <a:off x="2693938" y="1978644"/>
            <a:ext cx="635000" cy="57785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6"/>
          </p:cNvCxnSpPr>
          <p:nvPr/>
        </p:nvCxnSpPr>
        <p:spPr>
          <a:xfrm flipV="1">
            <a:off x="5702251" y="2029444"/>
            <a:ext cx="695325" cy="750888"/>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61"/>
          <p:cNvSpPr txBox="1">
            <a:spLocks noChangeArrowheads="1"/>
          </p:cNvSpPr>
          <p:nvPr/>
        </p:nvSpPr>
        <p:spPr bwMode="auto">
          <a:xfrm>
            <a:off x="2757438" y="2188194"/>
            <a:ext cx="3243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G</a:t>
            </a:r>
          </a:p>
        </p:txBody>
      </p:sp>
      <p:sp>
        <p:nvSpPr>
          <p:cNvPr id="50" name="TextBox 62"/>
          <p:cNvSpPr txBox="1">
            <a:spLocks noChangeArrowheads="1"/>
          </p:cNvSpPr>
          <p:nvPr/>
        </p:nvSpPr>
        <p:spPr bwMode="auto">
          <a:xfrm>
            <a:off x="3798838" y="2505694"/>
            <a:ext cx="2943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T</a:t>
            </a:r>
          </a:p>
        </p:txBody>
      </p:sp>
      <p:sp>
        <p:nvSpPr>
          <p:cNvPr id="51" name="TextBox 63"/>
          <p:cNvSpPr txBox="1">
            <a:spLocks noChangeArrowheads="1"/>
          </p:cNvSpPr>
          <p:nvPr/>
        </p:nvSpPr>
        <p:spPr bwMode="auto">
          <a:xfrm>
            <a:off x="4776738" y="25056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2" name="TextBox 64"/>
          <p:cNvSpPr txBox="1">
            <a:spLocks noChangeArrowheads="1"/>
          </p:cNvSpPr>
          <p:nvPr/>
        </p:nvSpPr>
        <p:spPr bwMode="auto">
          <a:xfrm>
            <a:off x="5754638" y="2175494"/>
            <a:ext cx="3076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solidFill>
                  <a:srgbClr val="0000FF"/>
                </a:solidFill>
                <a:latin typeface="Arial"/>
                <a:cs typeface="Arial"/>
              </a:rPr>
              <a:t>A</a:t>
            </a:r>
          </a:p>
        </p:txBody>
      </p:sp>
      <p:sp>
        <p:nvSpPr>
          <p:cNvPr id="53" name="TextBox 66"/>
          <p:cNvSpPr txBox="1">
            <a:spLocks noChangeArrowheads="1"/>
          </p:cNvSpPr>
          <p:nvPr/>
        </p:nvSpPr>
        <p:spPr bwMode="auto">
          <a:xfrm>
            <a:off x="53482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4" name="TextBox 67"/>
          <p:cNvSpPr txBox="1">
            <a:spLocks noChangeArrowheads="1"/>
          </p:cNvSpPr>
          <p:nvPr/>
        </p:nvSpPr>
        <p:spPr bwMode="auto">
          <a:xfrm>
            <a:off x="43957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5" name="TextBox 68"/>
          <p:cNvSpPr txBox="1">
            <a:spLocks noChangeArrowheads="1"/>
          </p:cNvSpPr>
          <p:nvPr/>
        </p:nvSpPr>
        <p:spPr bwMode="auto">
          <a:xfrm>
            <a:off x="3417838" y="2518394"/>
            <a:ext cx="172553" cy="288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1400" b="1">
                <a:latin typeface="Arial"/>
                <a:cs typeface="Arial"/>
              </a:rPr>
              <a:t>1</a:t>
            </a:r>
          </a:p>
        </p:txBody>
      </p:sp>
      <p:sp>
        <p:nvSpPr>
          <p:cNvPr id="56" name="Rectangle 54"/>
          <p:cNvSpPr>
            <a:spLocks noChangeArrowheads="1"/>
          </p:cNvSpPr>
          <p:nvPr/>
        </p:nvSpPr>
        <p:spPr bwMode="auto">
          <a:xfrm>
            <a:off x="3082184" y="3088042"/>
            <a:ext cx="28940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C</a:t>
            </a:r>
            <a:r>
              <a:rPr lang="en-US" sz="3200" dirty="0">
                <a:solidFill>
                  <a:srgbClr val="000000"/>
                </a:solidFill>
                <a:latin typeface="Courier New" charset="0"/>
                <a:cs typeface="Courier New" charset="0"/>
              </a:rPr>
              <a:t>TAAGT</a:t>
            </a:r>
          </a:p>
          <a:p>
            <a:r>
              <a:rPr lang="en-US" sz="3200" dirty="0">
                <a:solidFill>
                  <a:srgbClr val="000000"/>
                </a:solidFill>
                <a:latin typeface="Courier New" charset="0"/>
                <a:cs typeface="Courier New" charset="0"/>
              </a:rPr>
              <a:t>CGATT</a:t>
            </a:r>
            <a:r>
              <a:rPr lang="en-US" sz="3200" dirty="0">
                <a:solidFill>
                  <a:srgbClr val="FF0000"/>
                </a:solidFill>
                <a:latin typeface="Courier New" charset="0"/>
                <a:cs typeface="Courier New" charset="0"/>
              </a:rPr>
              <a:t>G</a:t>
            </a:r>
            <a:r>
              <a:rPr lang="en-US" sz="3200" dirty="0">
                <a:solidFill>
                  <a:srgbClr val="000000"/>
                </a:solidFill>
                <a:latin typeface="Courier New" charset="0"/>
                <a:cs typeface="Courier New" charset="0"/>
              </a:rPr>
              <a:t>TAAGT</a:t>
            </a:r>
          </a:p>
        </p:txBody>
      </p:sp>
    </p:spTree>
    <p:extLst>
      <p:ext uri="{BB962C8B-B14F-4D97-AF65-F5344CB8AC3E}">
        <p14:creationId xmlns:p14="http://schemas.microsoft.com/office/powerpoint/2010/main" val="27280543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3033" y="1244677"/>
            <a:ext cx="7610967" cy="1015663"/>
          </a:xfrm>
          <a:prstGeom prst="rect">
            <a:avLst/>
          </a:prstGeom>
          <a:noFill/>
        </p:spPr>
        <p:txBody>
          <a:bodyPr wrap="square" rtlCol="0">
            <a:spAutoFit/>
          </a:bodyPr>
          <a:lstStyle/>
          <a:p>
            <a:r>
              <a:rPr lang="en-US" sz="2000" dirty="0" smtClean="0"/>
              <a:t>Method for deciding which bubbles are real SNPs</a:t>
            </a:r>
          </a:p>
          <a:p>
            <a:r>
              <a:rPr lang="en-US" sz="2000" dirty="0" smtClean="0"/>
              <a:t>Six bubble/</a:t>
            </a:r>
            <a:r>
              <a:rPr lang="en-US" sz="2000" dirty="0" err="1" smtClean="0"/>
              <a:t>kmer</a:t>
            </a:r>
            <a:r>
              <a:rPr lang="en-US" sz="2000" dirty="0" smtClean="0"/>
              <a:t> attributes</a:t>
            </a:r>
          </a:p>
          <a:p>
            <a:endParaRPr lang="en-US" sz="2000" dirty="0"/>
          </a:p>
        </p:txBody>
      </p:sp>
      <p:pic>
        <p:nvPicPr>
          <p:cNvPr id="3" name="Picture 2" descr="Fig_4.pdf"/>
          <p:cNvPicPr>
            <a:picLocks noChangeAspect="1"/>
          </p:cNvPicPr>
          <p:nvPr/>
        </p:nvPicPr>
        <p:blipFill rotWithShape="1">
          <a:blip r:embed="rId3">
            <a:extLst>
              <a:ext uri="{28A0092B-C50C-407E-A947-70E740481C1C}">
                <a14:useLocalDpi xmlns:a14="http://schemas.microsoft.com/office/drawing/2010/main" val="0"/>
              </a:ext>
            </a:extLst>
          </a:blip>
          <a:srcRect b="49420"/>
          <a:stretch/>
        </p:blipFill>
        <p:spPr>
          <a:xfrm>
            <a:off x="550923" y="2068565"/>
            <a:ext cx="8320784" cy="3969301"/>
          </a:xfrm>
          <a:prstGeom prst="rect">
            <a:avLst/>
          </a:prstGeom>
        </p:spPr>
      </p:pic>
      <p:sp>
        <p:nvSpPr>
          <p:cNvPr id="9" name="TextBox 8"/>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Which are the real SNPs?</a:t>
            </a:r>
            <a:endParaRPr lang="en-US" dirty="0">
              <a:latin typeface="Helvetica"/>
              <a:cs typeface="Helvetica"/>
            </a:endParaRPr>
          </a:p>
        </p:txBody>
      </p:sp>
    </p:spTree>
    <p:extLst>
      <p:ext uri="{BB962C8B-B14F-4D97-AF65-F5344CB8AC3E}">
        <p14:creationId xmlns:p14="http://schemas.microsoft.com/office/powerpoint/2010/main" val="35334696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134" y="1267648"/>
            <a:ext cx="6543866" cy="1197249"/>
          </a:xfrm>
        </p:spPr>
        <p:txBody>
          <a:bodyPr>
            <a:noAutofit/>
          </a:bodyPr>
          <a:lstStyle/>
          <a:p>
            <a:r>
              <a:rPr lang="en-US" sz="2400" dirty="0" smtClean="0"/>
              <a:t>Linked SNPs in wild potato resistant to </a:t>
            </a:r>
            <a:r>
              <a:rPr lang="en-US" sz="2400" i="1" dirty="0" err="1" smtClean="0"/>
              <a:t>Phytophthora</a:t>
            </a:r>
            <a:r>
              <a:rPr lang="en-US" sz="2400" i="1" dirty="0" smtClean="0"/>
              <a:t> </a:t>
            </a:r>
            <a:r>
              <a:rPr lang="en-US" sz="2400" i="1" dirty="0" err="1" smtClean="0"/>
              <a:t>infestans</a:t>
            </a:r>
            <a:endParaRPr lang="en-US" sz="2400" i="1" dirty="0"/>
          </a:p>
        </p:txBody>
      </p:sp>
      <p:pic>
        <p:nvPicPr>
          <p:cNvPr id="4" name="Picture 3" descr="Fig_5.png"/>
          <p:cNvPicPr>
            <a:picLocks noChangeAspect="1"/>
          </p:cNvPicPr>
          <p:nvPr/>
        </p:nvPicPr>
        <p:blipFill rotWithShape="1">
          <a:blip r:embed="rId3">
            <a:extLst>
              <a:ext uri="{28A0092B-C50C-407E-A947-70E740481C1C}">
                <a14:useLocalDpi xmlns:a14="http://schemas.microsoft.com/office/drawing/2010/main" val="0"/>
              </a:ext>
            </a:extLst>
          </a:blip>
          <a:srcRect l="39857" t="15925" r="19485" b="65486"/>
          <a:stretch/>
        </p:blipFill>
        <p:spPr>
          <a:xfrm>
            <a:off x="-1075" y="3354929"/>
            <a:ext cx="4773393" cy="3152165"/>
          </a:xfrm>
          <a:prstGeom prst="rect">
            <a:avLst/>
          </a:prstGeom>
        </p:spPr>
      </p:pic>
      <p:sp>
        <p:nvSpPr>
          <p:cNvPr id="5" name="TextBox 4"/>
          <p:cNvSpPr txBox="1"/>
          <p:nvPr/>
        </p:nvSpPr>
        <p:spPr>
          <a:xfrm>
            <a:off x="3238500" y="3449071"/>
            <a:ext cx="4962955" cy="369332"/>
          </a:xfrm>
          <a:prstGeom prst="rect">
            <a:avLst/>
          </a:prstGeom>
          <a:noFill/>
        </p:spPr>
        <p:txBody>
          <a:bodyPr wrap="none" rtlCol="0">
            <a:spAutoFit/>
          </a:bodyPr>
          <a:lstStyle/>
          <a:p>
            <a:r>
              <a:rPr lang="en-US" i="1" dirty="0" err="1" smtClean="0"/>
              <a:t>Solanum</a:t>
            </a:r>
            <a:r>
              <a:rPr lang="en-US" i="1" dirty="0" smtClean="0"/>
              <a:t> </a:t>
            </a:r>
            <a:r>
              <a:rPr lang="en-US" i="1" dirty="0" err="1" smtClean="0"/>
              <a:t>berthaultii</a:t>
            </a:r>
            <a:r>
              <a:rPr lang="en-US" i="1" dirty="0" smtClean="0"/>
              <a:t> (R) x </a:t>
            </a:r>
            <a:r>
              <a:rPr lang="en-US" i="1" dirty="0" err="1" smtClean="0"/>
              <a:t>Solanum</a:t>
            </a:r>
            <a:r>
              <a:rPr lang="en-US" i="1" dirty="0" smtClean="0"/>
              <a:t> </a:t>
            </a:r>
            <a:r>
              <a:rPr lang="en-US" i="1" dirty="0" err="1" smtClean="0"/>
              <a:t>stenotomum</a:t>
            </a:r>
            <a:r>
              <a:rPr lang="en-US" i="1" dirty="0" smtClean="0"/>
              <a:t> (S) </a:t>
            </a:r>
            <a:endParaRPr lang="en-US" i="1" dirty="0"/>
          </a:p>
        </p:txBody>
      </p:sp>
      <p:pic>
        <p:nvPicPr>
          <p:cNvPr id="6" name="Picture 5" descr="ber2_smal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5" y="1407929"/>
            <a:ext cx="2184400" cy="2113935"/>
          </a:xfrm>
          <a:prstGeom prst="rect">
            <a:avLst/>
          </a:prstGeom>
        </p:spPr>
      </p:pic>
      <p:sp>
        <p:nvSpPr>
          <p:cNvPr id="11" name="TextBox 10"/>
          <p:cNvSpPr txBox="1"/>
          <p:nvPr/>
        </p:nvSpPr>
        <p:spPr>
          <a:xfrm>
            <a:off x="3235755" y="2431599"/>
            <a:ext cx="5359400" cy="923330"/>
          </a:xfrm>
          <a:prstGeom prst="rect">
            <a:avLst/>
          </a:prstGeom>
          <a:noFill/>
        </p:spPr>
        <p:txBody>
          <a:bodyPr wrap="square" rtlCol="0">
            <a:spAutoFit/>
          </a:bodyPr>
          <a:lstStyle/>
          <a:p>
            <a:r>
              <a:rPr lang="en-US" dirty="0" smtClean="0"/>
              <a:t>F1 Manually scored for resistance</a:t>
            </a:r>
          </a:p>
          <a:p>
            <a:r>
              <a:rPr lang="en-US" dirty="0" smtClean="0"/>
              <a:t>Sequenced </a:t>
            </a:r>
            <a:r>
              <a:rPr lang="en-US" dirty="0" err="1" smtClean="0"/>
              <a:t>normalised</a:t>
            </a:r>
            <a:r>
              <a:rPr lang="en-US" dirty="0" smtClean="0"/>
              <a:t> bulk </a:t>
            </a:r>
            <a:r>
              <a:rPr lang="en-US" dirty="0" err="1" smtClean="0"/>
              <a:t>cDNA</a:t>
            </a:r>
            <a:r>
              <a:rPr lang="en-US" dirty="0" smtClean="0"/>
              <a:t> of 30 R and 30 S</a:t>
            </a:r>
          </a:p>
          <a:p>
            <a:r>
              <a:rPr lang="en-US" dirty="0" smtClean="0"/>
              <a:t>SNPs linked to resistance expected to be 50/50 Het </a:t>
            </a:r>
            <a:endParaRPr lang="en-US" dirty="0"/>
          </a:p>
        </p:txBody>
      </p:sp>
      <p:sp>
        <p:nvSpPr>
          <p:cNvPr id="12" name="TextBox 11"/>
          <p:cNvSpPr txBox="1"/>
          <p:nvPr/>
        </p:nvSpPr>
        <p:spPr>
          <a:xfrm>
            <a:off x="7018536" y="3813314"/>
            <a:ext cx="1830499" cy="707886"/>
          </a:xfrm>
          <a:prstGeom prst="rect">
            <a:avLst/>
          </a:prstGeom>
          <a:noFill/>
        </p:spPr>
        <p:txBody>
          <a:bodyPr wrap="none" rtlCol="0">
            <a:spAutoFit/>
          </a:bodyPr>
          <a:lstStyle/>
          <a:p>
            <a:r>
              <a:rPr lang="en-US" sz="2000" i="1" dirty="0" smtClean="0"/>
              <a:t>Walter </a:t>
            </a:r>
            <a:r>
              <a:rPr lang="en-US" sz="2000" i="1" dirty="0" err="1" smtClean="0"/>
              <a:t>Verweij</a:t>
            </a:r>
            <a:endParaRPr lang="en-US" sz="2000" i="1" dirty="0" smtClean="0"/>
          </a:p>
          <a:p>
            <a:r>
              <a:rPr lang="en-US" sz="2000" i="1" dirty="0" smtClean="0"/>
              <a:t>Jonathan Jones</a:t>
            </a:r>
            <a:endParaRPr lang="en-US" sz="2000" i="1" dirty="0"/>
          </a:p>
        </p:txBody>
      </p:sp>
      <p:graphicFrame>
        <p:nvGraphicFramePr>
          <p:cNvPr id="14" name="Table 13"/>
          <p:cNvGraphicFramePr>
            <a:graphicFrameLocks noGrp="1"/>
          </p:cNvGraphicFramePr>
          <p:nvPr>
            <p:extLst>
              <p:ext uri="{D42A27DB-BD31-4B8C-83A1-F6EECF244321}">
                <p14:modId xmlns:p14="http://schemas.microsoft.com/office/powerpoint/2010/main" val="4283438241"/>
              </p:ext>
            </p:extLst>
          </p:nvPr>
        </p:nvGraphicFramePr>
        <p:xfrm>
          <a:off x="5044192" y="4521200"/>
          <a:ext cx="3746499" cy="1429300"/>
        </p:xfrm>
        <a:graphic>
          <a:graphicData uri="http://schemas.openxmlformats.org/drawingml/2006/table">
            <a:tbl>
              <a:tblPr firstRow="1" bandRow="1">
                <a:tableStyleId>{5C22544A-7EE6-4342-B048-85BDC9FD1C3A}</a:tableStyleId>
              </a:tblPr>
              <a:tblGrid>
                <a:gridCol w="1248833"/>
                <a:gridCol w="1248833"/>
                <a:gridCol w="1248833"/>
              </a:tblGrid>
              <a:tr h="888732">
                <a:tc>
                  <a:txBody>
                    <a:bodyPr/>
                    <a:lstStyle/>
                    <a:p>
                      <a:r>
                        <a:rPr lang="en-US" dirty="0" smtClean="0"/>
                        <a:t>Het Linked SNP</a:t>
                      </a:r>
                      <a:endParaRPr lang="en-US" dirty="0"/>
                    </a:p>
                  </a:txBody>
                  <a:tcPr/>
                </a:tc>
                <a:tc>
                  <a:txBody>
                    <a:bodyPr/>
                    <a:lstStyle/>
                    <a:p>
                      <a:r>
                        <a:rPr lang="en-US" dirty="0" smtClean="0"/>
                        <a:t>Het</a:t>
                      </a:r>
                      <a:r>
                        <a:rPr lang="en-US" baseline="0" dirty="0" smtClean="0"/>
                        <a:t> Unlinked SNP</a:t>
                      </a:r>
                      <a:endParaRPr lang="en-US" dirty="0"/>
                    </a:p>
                  </a:txBody>
                  <a:tcPr/>
                </a:tc>
                <a:tc>
                  <a:txBody>
                    <a:bodyPr/>
                    <a:lstStyle/>
                    <a:p>
                      <a:r>
                        <a:rPr lang="en-US" dirty="0" smtClean="0"/>
                        <a:t>Total</a:t>
                      </a:r>
                      <a:endParaRPr lang="en-US" dirty="0"/>
                    </a:p>
                  </a:txBody>
                  <a:tcPr/>
                </a:tc>
              </a:tr>
              <a:tr h="514901">
                <a:tc>
                  <a:txBody>
                    <a:bodyPr/>
                    <a:lstStyle/>
                    <a:p>
                      <a:r>
                        <a:rPr lang="en-US" dirty="0" smtClean="0"/>
                        <a:t>14/15</a:t>
                      </a:r>
                      <a:endParaRPr lang="en-US" dirty="0"/>
                    </a:p>
                  </a:txBody>
                  <a:tcPr/>
                </a:tc>
                <a:tc>
                  <a:txBody>
                    <a:bodyPr/>
                    <a:lstStyle/>
                    <a:p>
                      <a:r>
                        <a:rPr lang="en-US" dirty="0" smtClean="0"/>
                        <a:t>8/10</a:t>
                      </a:r>
                      <a:endParaRPr lang="en-US" dirty="0"/>
                    </a:p>
                  </a:txBody>
                  <a:tcPr/>
                </a:tc>
                <a:tc>
                  <a:txBody>
                    <a:bodyPr/>
                    <a:lstStyle/>
                    <a:p>
                      <a:r>
                        <a:rPr lang="en-US" dirty="0" smtClean="0"/>
                        <a:t>22/25</a:t>
                      </a:r>
                      <a:endParaRPr lang="en-US" dirty="0"/>
                    </a:p>
                  </a:txBody>
                  <a:tcPr/>
                </a:tc>
              </a:tr>
            </a:tbl>
          </a:graphicData>
        </a:graphic>
      </p:graphicFrame>
      <p:sp>
        <p:nvSpPr>
          <p:cNvPr id="15" name="TextBox 14"/>
          <p:cNvSpPr txBox="1"/>
          <p:nvPr/>
        </p:nvSpPr>
        <p:spPr>
          <a:xfrm>
            <a:off x="2221425" y="6507094"/>
            <a:ext cx="6922575" cy="338554"/>
          </a:xfrm>
          <a:prstGeom prst="rect">
            <a:avLst/>
          </a:prstGeom>
          <a:noFill/>
        </p:spPr>
        <p:txBody>
          <a:bodyPr wrap="none" rtlCol="0">
            <a:spAutoFit/>
          </a:bodyPr>
          <a:lstStyle/>
          <a:p>
            <a:r>
              <a:rPr lang="en-US" sz="1600" i="1" dirty="0" smtClean="0"/>
              <a:t>Richard Leggett et al </a:t>
            </a:r>
            <a:r>
              <a:rPr lang="fr-FR" sz="1600" dirty="0" err="1" smtClean="0"/>
              <a:t>PLoS</a:t>
            </a:r>
            <a:r>
              <a:rPr lang="fr-FR" sz="1600" dirty="0" smtClean="0"/>
              <a:t> </a:t>
            </a:r>
            <a:r>
              <a:rPr lang="fr-FR" sz="1600" dirty="0"/>
              <a:t>ONE 8(3): e60058. doi:10.1371/journal.pone.0060058</a:t>
            </a:r>
            <a:endParaRPr lang="en-US" sz="1600" i="1" dirty="0"/>
          </a:p>
        </p:txBody>
      </p:sp>
      <p:sp>
        <p:nvSpPr>
          <p:cNvPr id="10" name="Rectangle 9"/>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Bubbleparse</a:t>
            </a:r>
            <a:r>
              <a:rPr lang="en-US" sz="3600" dirty="0" smtClean="0">
                <a:latin typeface="Helvetica"/>
                <a:cs typeface="Helvetica"/>
              </a:rPr>
              <a:t> finds trait-linked SNPs</a:t>
            </a:r>
            <a:endParaRPr lang="en-US" dirty="0">
              <a:latin typeface="Helvetica"/>
              <a:cs typeface="Helvetica"/>
            </a:endParaRPr>
          </a:p>
        </p:txBody>
      </p:sp>
    </p:spTree>
    <p:extLst>
      <p:ext uri="{BB962C8B-B14F-4D97-AF65-F5344CB8AC3E}">
        <p14:creationId xmlns:p14="http://schemas.microsoft.com/office/powerpoint/2010/main" val="13638750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11" name="Content Placeholder 3" descr="directed.png"/>
          <p:cNvPicPr>
            <a:picLocks noGrp="1" noChangeAspect="1"/>
          </p:cNvPicPr>
          <p:nvPr>
            <p:ph idx="1"/>
          </p:nvPr>
        </p:nvPicPr>
        <p:blipFill rotWithShape="1">
          <a:blip r:embed="rId3"/>
          <a:srcRect l="34700" t="6905" r="7505" b="9383"/>
          <a:stretch/>
        </p:blipFill>
        <p:spPr>
          <a:xfrm>
            <a:off x="474425" y="2168081"/>
            <a:ext cx="3265711" cy="2422293"/>
          </a:xfrm>
          <a:ln>
            <a:noFill/>
          </a:ln>
          <a:effectLst/>
        </p:spPr>
      </p:pic>
      <p:pic>
        <p:nvPicPr>
          <p:cNvPr id="13" name="Content Placeholder 5" descr="cyc1_1.png"/>
          <p:cNvPicPr>
            <a:picLocks noChangeAspect="1"/>
          </p:cNvPicPr>
          <p:nvPr/>
        </p:nvPicPr>
        <p:blipFill>
          <a:blip r:embed="rId4"/>
          <a:stretch>
            <a:fillRect/>
          </a:stretch>
        </p:blipFill>
        <p:spPr>
          <a:xfrm>
            <a:off x="7006424" y="2201640"/>
            <a:ext cx="1029719" cy="1911281"/>
          </a:xfrm>
          <a:prstGeom prst="rect">
            <a:avLst/>
          </a:prstGeom>
        </p:spPr>
      </p:pic>
      <p:pic>
        <p:nvPicPr>
          <p:cNvPr id="14" name="Picture 13" descr="cyc3_3.png"/>
          <p:cNvPicPr>
            <a:picLocks noChangeAspect="1"/>
          </p:cNvPicPr>
          <p:nvPr/>
        </p:nvPicPr>
        <p:blipFill>
          <a:blip r:embed="rId5"/>
          <a:stretch>
            <a:fillRect/>
          </a:stretch>
        </p:blipFill>
        <p:spPr>
          <a:xfrm>
            <a:off x="5092700" y="1494056"/>
            <a:ext cx="1375250" cy="1406085"/>
          </a:xfrm>
          <a:prstGeom prst="rect">
            <a:avLst/>
          </a:prstGeom>
        </p:spPr>
      </p:pic>
      <p:sp>
        <p:nvSpPr>
          <p:cNvPr id="17" name="Rectangle 16"/>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Untangling bubbles with </a:t>
            </a:r>
            <a:r>
              <a:rPr lang="en-US" sz="3600" i="1" dirty="0" smtClean="0">
                <a:latin typeface="Helvetica"/>
                <a:cs typeface="Helvetica"/>
              </a:rPr>
              <a:t>2k+2</a:t>
            </a:r>
            <a:endParaRPr lang="en-US" i="1" dirty="0">
              <a:latin typeface="Helvetica"/>
              <a:cs typeface="Helvetica"/>
            </a:endParaRPr>
          </a:p>
        </p:txBody>
      </p:sp>
      <p:pic>
        <p:nvPicPr>
          <p:cNvPr id="16" name="Picture 15" descr="cyc2_2.png"/>
          <p:cNvPicPr>
            <a:picLocks noChangeAspect="1"/>
          </p:cNvPicPr>
          <p:nvPr/>
        </p:nvPicPr>
        <p:blipFill>
          <a:blip r:embed="rId6"/>
          <a:stretch>
            <a:fillRect/>
          </a:stretch>
        </p:blipFill>
        <p:spPr>
          <a:xfrm>
            <a:off x="5283200" y="3000486"/>
            <a:ext cx="1723224" cy="1866826"/>
          </a:xfrm>
          <a:prstGeom prst="rect">
            <a:avLst/>
          </a:prstGeom>
        </p:spPr>
      </p:pic>
    </p:spTree>
    <p:extLst>
      <p:ext uri="{BB962C8B-B14F-4D97-AF65-F5344CB8AC3E}">
        <p14:creationId xmlns:p14="http://schemas.microsoft.com/office/powerpoint/2010/main" val="38155552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997207" y="1437284"/>
            <a:ext cx="5031095" cy="307777"/>
          </a:xfrm>
          <a:prstGeom prst="rect">
            <a:avLst/>
          </a:prstGeom>
          <a:noFill/>
        </p:spPr>
        <p:txBody>
          <a:bodyPr wrap="none" rtlCol="0">
            <a:spAutoFit/>
          </a:bodyPr>
          <a:lstStyle/>
          <a:p>
            <a:r>
              <a:rPr lang="en-US" sz="1400" dirty="0" smtClean="0"/>
              <a:t>TSU1 </a:t>
            </a:r>
            <a:r>
              <a:rPr lang="en-US" sz="1400" dirty="0" err="1" smtClean="0"/>
              <a:t>vs</a:t>
            </a:r>
            <a:r>
              <a:rPr lang="en-US" sz="1400" dirty="0" smtClean="0"/>
              <a:t> Col0, reads from </a:t>
            </a:r>
            <a:r>
              <a:rPr lang="en-US" sz="1400" dirty="0" err="1" smtClean="0"/>
              <a:t>Schneeberger</a:t>
            </a:r>
            <a:r>
              <a:rPr lang="en-US" sz="1400" dirty="0" smtClean="0"/>
              <a:t> et al 2011 (1001 genomes) </a:t>
            </a:r>
            <a:endParaRPr lang="en-US" sz="1400" dirty="0"/>
          </a:p>
        </p:txBody>
      </p:sp>
      <p:sp>
        <p:nvSpPr>
          <p:cNvPr id="21" name="TextBox 20"/>
          <p:cNvSpPr txBox="1"/>
          <p:nvPr/>
        </p:nvSpPr>
        <p:spPr>
          <a:xfrm>
            <a:off x="5446902" y="5770961"/>
            <a:ext cx="2450924" cy="646331"/>
          </a:xfrm>
          <a:prstGeom prst="rect">
            <a:avLst/>
          </a:prstGeom>
          <a:noFill/>
        </p:spPr>
        <p:txBody>
          <a:bodyPr wrap="square" rtlCol="0">
            <a:spAutoFit/>
          </a:bodyPr>
          <a:lstStyle/>
          <a:p>
            <a:r>
              <a:rPr lang="en-US" dirty="0" smtClean="0"/>
              <a:t>Blue = 1001 Genomes</a:t>
            </a:r>
          </a:p>
          <a:p>
            <a:r>
              <a:rPr lang="en-US" dirty="0" smtClean="0"/>
              <a:t>Red = 2k+2</a:t>
            </a:r>
            <a:endParaRPr lang="en-US" dirty="0"/>
          </a:p>
        </p:txBody>
      </p:sp>
      <p:pic>
        <p:nvPicPr>
          <p:cNvPr id="3" name="Picture 2"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745061"/>
            <a:ext cx="4140200" cy="4140200"/>
          </a:xfrm>
          <a:prstGeom prst="rect">
            <a:avLst/>
          </a:prstGeom>
        </p:spPr>
      </p:pic>
      <p:sp>
        <p:nvSpPr>
          <p:cNvPr id="12" name="Rectangle 1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Helvetica"/>
                <a:cs typeface="Helvetica"/>
              </a:rPr>
              <a:t>2k+2 </a:t>
            </a:r>
            <a:r>
              <a:rPr lang="en-US" sz="3600" dirty="0" smtClean="0">
                <a:latin typeface="Helvetica"/>
                <a:cs typeface="Helvetica"/>
              </a:rPr>
              <a:t>sensitive complex bubble detection</a:t>
            </a:r>
            <a:endParaRPr lang="en-US" i="1" dirty="0">
              <a:latin typeface="Helvetica"/>
              <a:cs typeface="Helvetica"/>
            </a:endParaRPr>
          </a:p>
        </p:txBody>
      </p:sp>
      <p:sp>
        <p:nvSpPr>
          <p:cNvPr id="13" name="TextBox 12"/>
          <p:cNvSpPr txBox="1"/>
          <p:nvPr/>
        </p:nvSpPr>
        <p:spPr>
          <a:xfrm>
            <a:off x="1363425" y="6511775"/>
            <a:ext cx="7780575" cy="338554"/>
          </a:xfrm>
          <a:prstGeom prst="rect">
            <a:avLst/>
          </a:prstGeom>
          <a:noFill/>
        </p:spPr>
        <p:txBody>
          <a:bodyPr wrap="square" rtlCol="0">
            <a:spAutoFit/>
          </a:bodyPr>
          <a:lstStyle/>
          <a:p>
            <a:r>
              <a:rPr lang="en-US" sz="1600" i="1" dirty="0" err="1" smtClean="0">
                <a:latin typeface="Lucida Sans"/>
                <a:cs typeface="Lucida Sans"/>
              </a:rPr>
              <a:t>Younsi</a:t>
            </a:r>
            <a:r>
              <a:rPr lang="en-US" sz="1600" i="1" dirty="0" smtClean="0">
                <a:latin typeface="Lucida Sans"/>
                <a:cs typeface="Lucida Sans"/>
              </a:rPr>
              <a:t> and MacLean </a:t>
            </a:r>
            <a:r>
              <a:rPr lang="en-US" sz="1600" dirty="0" smtClean="0">
                <a:latin typeface="Lucida Sans"/>
                <a:cs typeface="Lucida Sans"/>
              </a:rPr>
              <a:t>Bioinformatics </a:t>
            </a:r>
            <a:r>
              <a:rPr lang="en-US" sz="1600" dirty="0" err="1" smtClean="0">
                <a:latin typeface="Lucida Sans"/>
                <a:cs typeface="Lucida Sans"/>
              </a:rPr>
              <a:t>doi</a:t>
            </a:r>
            <a:r>
              <a:rPr lang="en-US" sz="1600" dirty="0">
                <a:latin typeface="Lucida Sans"/>
                <a:cs typeface="Lucida Sans"/>
              </a:rPr>
              <a:t>: 10.1093/bioinformatics/btu706  </a:t>
            </a:r>
            <a:endParaRPr lang="en-US" sz="1600" i="1" dirty="0">
              <a:latin typeface="Lucida Sans"/>
              <a:cs typeface="Lucida Sans"/>
            </a:endParaRPr>
          </a:p>
        </p:txBody>
      </p:sp>
      <p:pic>
        <p:nvPicPr>
          <p:cNvPr id="4" name="Picture 3"/>
          <p:cNvPicPr>
            <a:picLocks noChangeAspect="1"/>
          </p:cNvPicPr>
          <p:nvPr/>
        </p:nvPicPr>
        <p:blipFill>
          <a:blip r:embed="rId4"/>
          <a:stretch>
            <a:fillRect/>
          </a:stretch>
        </p:blipFill>
        <p:spPr>
          <a:xfrm>
            <a:off x="190500" y="1745061"/>
            <a:ext cx="4572000" cy="4572000"/>
          </a:xfrm>
          <a:prstGeom prst="rect">
            <a:avLst/>
          </a:prstGeom>
        </p:spPr>
      </p:pic>
    </p:spTree>
    <p:extLst>
      <p:ext uri="{BB962C8B-B14F-4D97-AF65-F5344CB8AC3E}">
        <p14:creationId xmlns:p14="http://schemas.microsoft.com/office/powerpoint/2010/main" val="2257398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2.png"/>
          <p:cNvPicPr>
            <a:picLocks noChangeAspect="1"/>
          </p:cNvPicPr>
          <p:nvPr/>
        </p:nvPicPr>
        <p:blipFill rotWithShape="1">
          <a:blip r:embed="rId3">
            <a:extLst>
              <a:ext uri="{28A0092B-C50C-407E-A947-70E740481C1C}">
                <a14:useLocalDpi xmlns:a14="http://schemas.microsoft.com/office/drawing/2010/main" val="0"/>
              </a:ext>
            </a:extLst>
          </a:blip>
          <a:srcRect l="6959" r="22834"/>
          <a:stretch/>
        </p:blipFill>
        <p:spPr>
          <a:xfrm>
            <a:off x="279400" y="1828800"/>
            <a:ext cx="4292600" cy="3577719"/>
          </a:xfrm>
          <a:prstGeom prst="rect">
            <a:avLst/>
          </a:prstGeom>
        </p:spPr>
      </p:pic>
      <p:sp>
        <p:nvSpPr>
          <p:cNvPr id="5" name="Rectangle 4"/>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Profiled SNP frequency peaks around mutation after crosses</a:t>
            </a:r>
            <a:endParaRPr lang="en-US" sz="3200" dirty="0">
              <a:latin typeface="Helvetica"/>
              <a:cs typeface="Helvetica"/>
            </a:endParaRPr>
          </a:p>
        </p:txBody>
      </p:sp>
      <p:pic>
        <p:nvPicPr>
          <p:cNvPr id="6" name="Picture 5" descr="figure2.png"/>
          <p:cNvPicPr>
            <a:picLocks noChangeAspect="1"/>
          </p:cNvPicPr>
          <p:nvPr/>
        </p:nvPicPr>
        <p:blipFill rotWithShape="1">
          <a:blip r:embed="rId3">
            <a:extLst>
              <a:ext uri="{28A0092B-C50C-407E-A947-70E740481C1C}">
                <a14:useLocalDpi xmlns:a14="http://schemas.microsoft.com/office/drawing/2010/main" val="0"/>
              </a:ext>
            </a:extLst>
          </a:blip>
          <a:srcRect l="6960" t="45792" r="65000"/>
          <a:stretch/>
        </p:blipFill>
        <p:spPr>
          <a:xfrm rot="16200000">
            <a:off x="5902944" y="3061420"/>
            <a:ext cx="2173540" cy="2930420"/>
          </a:xfrm>
          <a:prstGeom prst="rect">
            <a:avLst/>
          </a:prstGeom>
        </p:spPr>
      </p:pic>
      <p:sp>
        <p:nvSpPr>
          <p:cNvPr id="8" name="Freeform 7"/>
          <p:cNvSpPr/>
          <p:nvPr/>
        </p:nvSpPr>
        <p:spPr>
          <a:xfrm>
            <a:off x="5715000" y="2425700"/>
            <a:ext cx="2476500" cy="952500"/>
          </a:xfrm>
          <a:custGeom>
            <a:avLst/>
            <a:gdLst>
              <a:gd name="connsiteX0" fmla="*/ 0 w 2019300"/>
              <a:gd name="connsiteY0" fmla="*/ 393700 h 406400"/>
              <a:gd name="connsiteX1" fmla="*/ 355600 w 2019300"/>
              <a:gd name="connsiteY1" fmla="*/ 279400 h 406400"/>
              <a:gd name="connsiteX2" fmla="*/ 482600 w 2019300"/>
              <a:gd name="connsiteY2" fmla="*/ 0 h 406400"/>
              <a:gd name="connsiteX3" fmla="*/ 685800 w 2019300"/>
              <a:gd name="connsiteY3" fmla="*/ 279400 h 406400"/>
              <a:gd name="connsiteX4" fmla="*/ 1295400 w 2019300"/>
              <a:gd name="connsiteY4" fmla="*/ 381000 h 406400"/>
              <a:gd name="connsiteX5" fmla="*/ 2019300 w 2019300"/>
              <a:gd name="connsiteY5" fmla="*/ 406400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300" h="406400">
                <a:moveTo>
                  <a:pt x="0" y="393700"/>
                </a:moveTo>
                <a:cubicBezTo>
                  <a:pt x="137583" y="369358"/>
                  <a:pt x="275167" y="345017"/>
                  <a:pt x="355600" y="279400"/>
                </a:cubicBezTo>
                <a:cubicBezTo>
                  <a:pt x="436033" y="213783"/>
                  <a:pt x="427567" y="0"/>
                  <a:pt x="482600" y="0"/>
                </a:cubicBezTo>
                <a:cubicBezTo>
                  <a:pt x="537633" y="0"/>
                  <a:pt x="550333" y="215900"/>
                  <a:pt x="685800" y="279400"/>
                </a:cubicBezTo>
                <a:cubicBezTo>
                  <a:pt x="821267" y="342900"/>
                  <a:pt x="1073150" y="359833"/>
                  <a:pt x="1295400" y="381000"/>
                </a:cubicBezTo>
                <a:cubicBezTo>
                  <a:pt x="1517650" y="402167"/>
                  <a:pt x="2019300" y="406400"/>
                  <a:pt x="2019300" y="4064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29772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eyTree-632x7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0"/>
            <a:ext cx="5643563" cy="6858000"/>
          </a:xfrm>
          <a:prstGeom prst="rect">
            <a:avLst/>
          </a:prstGeom>
        </p:spPr>
      </p:pic>
      <p:sp>
        <p:nvSpPr>
          <p:cNvPr id="9" name="Rectangle 8"/>
          <p:cNvSpPr/>
          <p:nvPr/>
        </p:nvSpPr>
        <p:spPr>
          <a:xfrm>
            <a:off x="0" y="4470637"/>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start a genomics project quickly or without a great big grant?</a:t>
            </a:r>
          </a:p>
        </p:txBody>
      </p:sp>
    </p:spTree>
    <p:extLst>
      <p:ext uri="{BB962C8B-B14F-4D97-AF65-F5344CB8AC3E}">
        <p14:creationId xmlns:p14="http://schemas.microsoft.com/office/powerpoint/2010/main" val="40844660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_h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981200"/>
            <a:ext cx="4711700" cy="4711700"/>
          </a:xfrm>
          <a:prstGeom prst="rect">
            <a:avLst/>
          </a:prstGeom>
        </p:spPr>
      </p:pic>
      <p:grpSp>
        <p:nvGrpSpPr>
          <p:cNvPr id="4" name="Group 3"/>
          <p:cNvGrpSpPr/>
          <p:nvPr/>
        </p:nvGrpSpPr>
        <p:grpSpPr>
          <a:xfrm>
            <a:off x="468443" y="2433221"/>
            <a:ext cx="3312039" cy="841075"/>
            <a:chOff x="935846" y="4567345"/>
            <a:chExt cx="7572326" cy="841075"/>
          </a:xfrm>
        </p:grpSpPr>
        <p:cxnSp>
          <p:nvCxnSpPr>
            <p:cNvPr id="5" name="Straight Connector 4"/>
            <p:cNvCxnSpPr/>
            <p:nvPr/>
          </p:nvCxnSpPr>
          <p:spPr>
            <a:xfrm>
              <a:off x="935846" y="5324871"/>
              <a:ext cx="9469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139078" y="5324871"/>
              <a:ext cx="133334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091451" y="5324871"/>
              <a:ext cx="14559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14735" y="5324871"/>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Multiply 8"/>
            <p:cNvSpPr/>
            <p:nvPr/>
          </p:nvSpPr>
          <p:spPr>
            <a:xfrm>
              <a:off x="3063783"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Multiply 9"/>
            <p:cNvSpPr/>
            <p:nvPr/>
          </p:nvSpPr>
          <p:spPr>
            <a:xfrm>
              <a:off x="1177375"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Multiply 10"/>
            <p:cNvSpPr/>
            <p:nvPr/>
          </p:nvSpPr>
          <p:spPr>
            <a:xfrm>
              <a:off x="4289298"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Multiply 11"/>
            <p:cNvSpPr/>
            <p:nvPr/>
          </p:nvSpPr>
          <p:spPr>
            <a:xfrm>
              <a:off x="5882464"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Multiply 12"/>
            <p:cNvSpPr/>
            <p:nvPr/>
          </p:nvSpPr>
          <p:spPr>
            <a:xfrm>
              <a:off x="1426052"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Multiply 13"/>
            <p:cNvSpPr/>
            <p:nvPr/>
          </p:nvSpPr>
          <p:spPr>
            <a:xfrm>
              <a:off x="2640424"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6870440"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7241669" y="5232193"/>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8341057" y="5241321"/>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91552" y="4567345"/>
              <a:ext cx="7319656" cy="301221"/>
            </a:xfrm>
            <a:custGeom>
              <a:avLst/>
              <a:gdLst>
                <a:gd name="connsiteX0" fmla="*/ 0 w 7319656"/>
                <a:gd name="connsiteY0" fmla="*/ 222811 h 301221"/>
                <a:gd name="connsiteX1" fmla="*/ 557051 w 7319656"/>
                <a:gd name="connsiteY1" fmla="*/ 77993 h 301221"/>
                <a:gd name="connsiteX2" fmla="*/ 913564 w 7319656"/>
                <a:gd name="connsiteY2" fmla="*/ 200532 h 301221"/>
                <a:gd name="connsiteX3" fmla="*/ 1325782 w 7319656"/>
                <a:gd name="connsiteY3" fmla="*/ 233951 h 301221"/>
                <a:gd name="connsiteX4" fmla="*/ 1815987 w 7319656"/>
                <a:gd name="connsiteY4" fmla="*/ 13 h 301221"/>
                <a:gd name="connsiteX5" fmla="*/ 2350757 w 7319656"/>
                <a:gd name="connsiteY5" fmla="*/ 222811 h 301221"/>
                <a:gd name="connsiteX6" fmla="*/ 2996937 w 7319656"/>
                <a:gd name="connsiteY6" fmla="*/ 233951 h 301221"/>
                <a:gd name="connsiteX7" fmla="*/ 3598552 w 7319656"/>
                <a:gd name="connsiteY7" fmla="*/ 245091 h 301221"/>
                <a:gd name="connsiteX8" fmla="*/ 4155604 w 7319656"/>
                <a:gd name="connsiteY8" fmla="*/ 300791 h 301221"/>
                <a:gd name="connsiteX9" fmla="*/ 4824065 w 7319656"/>
                <a:gd name="connsiteY9" fmla="*/ 211671 h 301221"/>
                <a:gd name="connsiteX10" fmla="*/ 5247425 w 7319656"/>
                <a:gd name="connsiteY10" fmla="*/ 289651 h 301221"/>
                <a:gd name="connsiteX11" fmla="*/ 5882463 w 7319656"/>
                <a:gd name="connsiteY11" fmla="*/ 144832 h 301221"/>
                <a:gd name="connsiteX12" fmla="*/ 6339245 w 7319656"/>
                <a:gd name="connsiteY12" fmla="*/ 245091 h 301221"/>
                <a:gd name="connsiteX13" fmla="*/ 6963143 w 7319656"/>
                <a:gd name="connsiteY13" fmla="*/ 256231 h 301221"/>
                <a:gd name="connsiteX14" fmla="*/ 7319656 w 7319656"/>
                <a:gd name="connsiteY14" fmla="*/ 245091 h 3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9656" h="301221">
                  <a:moveTo>
                    <a:pt x="0" y="222811"/>
                  </a:moveTo>
                  <a:cubicBezTo>
                    <a:pt x="202395" y="152258"/>
                    <a:pt x="404790" y="81706"/>
                    <a:pt x="557051" y="77993"/>
                  </a:cubicBezTo>
                  <a:cubicBezTo>
                    <a:pt x="709312" y="74280"/>
                    <a:pt x="785442" y="174539"/>
                    <a:pt x="913564" y="200532"/>
                  </a:cubicBezTo>
                  <a:cubicBezTo>
                    <a:pt x="1041686" y="226525"/>
                    <a:pt x="1175378" y="267371"/>
                    <a:pt x="1325782" y="233951"/>
                  </a:cubicBezTo>
                  <a:cubicBezTo>
                    <a:pt x="1476186" y="200531"/>
                    <a:pt x="1645158" y="1870"/>
                    <a:pt x="1815987" y="13"/>
                  </a:cubicBezTo>
                  <a:cubicBezTo>
                    <a:pt x="1986816" y="-1844"/>
                    <a:pt x="2153932" y="183821"/>
                    <a:pt x="2350757" y="222811"/>
                  </a:cubicBezTo>
                  <a:cubicBezTo>
                    <a:pt x="2547582" y="261801"/>
                    <a:pt x="2996937" y="233951"/>
                    <a:pt x="2996937" y="233951"/>
                  </a:cubicBezTo>
                  <a:cubicBezTo>
                    <a:pt x="3204903" y="237664"/>
                    <a:pt x="3405441" y="233951"/>
                    <a:pt x="3598552" y="245091"/>
                  </a:cubicBezTo>
                  <a:cubicBezTo>
                    <a:pt x="3791663" y="256231"/>
                    <a:pt x="3951352" y="306361"/>
                    <a:pt x="4155604" y="300791"/>
                  </a:cubicBezTo>
                  <a:cubicBezTo>
                    <a:pt x="4359856" y="295221"/>
                    <a:pt x="4642095" y="213528"/>
                    <a:pt x="4824065" y="211671"/>
                  </a:cubicBezTo>
                  <a:cubicBezTo>
                    <a:pt x="5006035" y="209814"/>
                    <a:pt x="5071025" y="300791"/>
                    <a:pt x="5247425" y="289651"/>
                  </a:cubicBezTo>
                  <a:cubicBezTo>
                    <a:pt x="5423825" y="278511"/>
                    <a:pt x="5700493" y="152259"/>
                    <a:pt x="5882463" y="144832"/>
                  </a:cubicBezTo>
                  <a:cubicBezTo>
                    <a:pt x="6064433" y="137405"/>
                    <a:pt x="6159132" y="226525"/>
                    <a:pt x="6339245" y="245091"/>
                  </a:cubicBezTo>
                  <a:cubicBezTo>
                    <a:pt x="6519358" y="263657"/>
                    <a:pt x="6799741" y="256231"/>
                    <a:pt x="6963143" y="256231"/>
                  </a:cubicBezTo>
                  <a:cubicBezTo>
                    <a:pt x="7126545" y="256231"/>
                    <a:pt x="7319656" y="245091"/>
                    <a:pt x="7319656" y="24509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Connector 18"/>
            <p:cNvCxnSpPr/>
            <p:nvPr/>
          </p:nvCxnSpPr>
          <p:spPr>
            <a:xfrm>
              <a:off x="3624827" y="5324871"/>
              <a:ext cx="1333349"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7594" y="4318000"/>
            <a:ext cx="3133394" cy="1612900"/>
            <a:chOff x="1314851" y="5489805"/>
            <a:chExt cx="7163890" cy="950347"/>
          </a:xfrm>
        </p:grpSpPr>
        <p:grpSp>
          <p:nvGrpSpPr>
            <p:cNvPr id="21" name="Group 20"/>
            <p:cNvGrpSpPr/>
            <p:nvPr/>
          </p:nvGrpSpPr>
          <p:grpSpPr>
            <a:xfrm>
              <a:off x="7022841" y="6256919"/>
              <a:ext cx="1455900" cy="167099"/>
              <a:chOff x="5117726" y="6148107"/>
              <a:chExt cx="1455900" cy="167099"/>
            </a:xfrm>
          </p:grpSpPr>
          <p:cxnSp>
            <p:nvCxnSpPr>
              <p:cNvPr id="39" name="Straight Connector 38"/>
              <p:cNvCxnSpPr/>
              <p:nvPr/>
            </p:nvCxnSpPr>
            <p:spPr>
              <a:xfrm>
                <a:off x="5117726" y="6240785"/>
                <a:ext cx="1455900"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Multiply 39"/>
              <p:cNvSpPr/>
              <p:nvPr/>
            </p:nvSpPr>
            <p:spPr>
              <a:xfrm>
                <a:off x="5908739"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133949" y="6259361"/>
              <a:ext cx="946988" cy="167099"/>
              <a:chOff x="962121" y="6148107"/>
              <a:chExt cx="946988" cy="167099"/>
            </a:xfrm>
          </p:grpSpPr>
          <p:cxnSp>
            <p:nvCxnSpPr>
              <p:cNvPr id="36" name="Straight Connector 35"/>
              <p:cNvCxnSpPr/>
              <p:nvPr/>
            </p:nvCxnSpPr>
            <p:spPr>
              <a:xfrm>
                <a:off x="962121" y="6240785"/>
                <a:ext cx="946988" cy="0"/>
              </a:xfrm>
              <a:prstGeom prst="line">
                <a:avLst/>
              </a:prstGeom>
            </p:spPr>
            <p:style>
              <a:lnRef idx="2">
                <a:schemeClr val="accent1"/>
              </a:lnRef>
              <a:fillRef idx="0">
                <a:schemeClr val="accent1"/>
              </a:fillRef>
              <a:effectRef idx="1">
                <a:schemeClr val="accent1"/>
              </a:effectRef>
              <a:fontRef idx="minor">
                <a:schemeClr val="tx1"/>
              </a:fontRef>
            </p:style>
          </p:cxnSp>
          <p:sp>
            <p:nvSpPr>
              <p:cNvPr id="37" name="Multiply 36"/>
              <p:cNvSpPr/>
              <p:nvPr/>
            </p:nvSpPr>
            <p:spPr>
              <a:xfrm>
                <a:off x="1203650"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Multiply 37"/>
              <p:cNvSpPr/>
              <p:nvPr/>
            </p:nvSpPr>
            <p:spPr>
              <a:xfrm>
                <a:off x="1452327"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703906" y="6256919"/>
              <a:ext cx="1333349" cy="167099"/>
              <a:chOff x="2165353" y="6157235"/>
              <a:chExt cx="1333349" cy="167099"/>
            </a:xfrm>
          </p:grpSpPr>
          <p:cxnSp>
            <p:nvCxnSpPr>
              <p:cNvPr id="33" name="Straight Connector 32"/>
              <p:cNvCxnSpPr/>
              <p:nvPr/>
            </p:nvCxnSpPr>
            <p:spPr>
              <a:xfrm>
                <a:off x="2165353" y="6240785"/>
                <a:ext cx="1333349"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Multiply 33"/>
              <p:cNvSpPr/>
              <p:nvPr/>
            </p:nvSpPr>
            <p:spPr>
              <a:xfrm>
                <a:off x="3090058"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2666699"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195921" y="6263925"/>
              <a:ext cx="1693437" cy="176227"/>
              <a:chOff x="6841010" y="6148107"/>
              <a:chExt cx="1693437" cy="176227"/>
            </a:xfrm>
          </p:grpSpPr>
          <p:cxnSp>
            <p:nvCxnSpPr>
              <p:cNvPr id="29" name="Straight Connector 28"/>
              <p:cNvCxnSpPr/>
              <p:nvPr/>
            </p:nvCxnSpPr>
            <p:spPr>
              <a:xfrm>
                <a:off x="6841010" y="6240785"/>
                <a:ext cx="1693437"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Multiply 29"/>
              <p:cNvSpPr/>
              <p:nvPr/>
            </p:nvSpPr>
            <p:spPr>
              <a:xfrm>
                <a:off x="6896715"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p:cNvSpPr/>
              <p:nvPr/>
            </p:nvSpPr>
            <p:spPr>
              <a:xfrm>
                <a:off x="7267944" y="6148107"/>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8367332"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314851" y="6256233"/>
              <a:ext cx="1333349" cy="167099"/>
              <a:chOff x="3651102" y="6157235"/>
              <a:chExt cx="1333349" cy="167099"/>
            </a:xfrm>
          </p:grpSpPr>
          <p:sp>
            <p:nvSpPr>
              <p:cNvPr id="27" name="Multiply 26"/>
              <p:cNvSpPr/>
              <p:nvPr/>
            </p:nvSpPr>
            <p:spPr>
              <a:xfrm>
                <a:off x="4315573" y="6157235"/>
                <a:ext cx="122551" cy="167099"/>
              </a:xfrm>
              <a:prstGeom prst="mathMultiply">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651102" y="6240785"/>
                <a:ext cx="133334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6" name="Freeform 25"/>
            <p:cNvSpPr/>
            <p:nvPr/>
          </p:nvSpPr>
          <p:spPr>
            <a:xfrm>
              <a:off x="1437193" y="5489805"/>
              <a:ext cx="6718041" cy="546527"/>
            </a:xfrm>
            <a:custGeom>
              <a:avLst/>
              <a:gdLst>
                <a:gd name="connsiteX0" fmla="*/ 0 w 6718041"/>
                <a:gd name="connsiteY0" fmla="*/ 536880 h 546527"/>
                <a:gd name="connsiteX1" fmla="*/ 144833 w 6718041"/>
                <a:gd name="connsiteY1" fmla="*/ 536880 h 546527"/>
                <a:gd name="connsiteX2" fmla="*/ 590474 w 6718041"/>
                <a:gd name="connsiteY2" fmla="*/ 436621 h 546527"/>
                <a:gd name="connsiteX3" fmla="*/ 1114103 w 6718041"/>
                <a:gd name="connsiteY3" fmla="*/ 525740 h 546527"/>
                <a:gd name="connsiteX4" fmla="*/ 2295052 w 6718041"/>
                <a:gd name="connsiteY4" fmla="*/ 280662 h 546527"/>
                <a:gd name="connsiteX5" fmla="*/ 2907809 w 6718041"/>
                <a:gd name="connsiteY5" fmla="*/ 91284 h 546527"/>
                <a:gd name="connsiteX6" fmla="*/ 3320027 w 6718041"/>
                <a:gd name="connsiteY6" fmla="*/ 13305 h 546527"/>
                <a:gd name="connsiteX7" fmla="*/ 4367283 w 6718041"/>
                <a:gd name="connsiteY7" fmla="*/ 358642 h 546527"/>
                <a:gd name="connsiteX8" fmla="*/ 5102591 w 6718041"/>
                <a:gd name="connsiteY8" fmla="*/ 425481 h 546527"/>
                <a:gd name="connsiteX9" fmla="*/ 5971592 w 6718041"/>
                <a:gd name="connsiteY9" fmla="*/ 470041 h 546527"/>
                <a:gd name="connsiteX10" fmla="*/ 6539784 w 6718041"/>
                <a:gd name="connsiteY10" fmla="*/ 369782 h 546527"/>
                <a:gd name="connsiteX11" fmla="*/ 6718041 w 6718041"/>
                <a:gd name="connsiteY11" fmla="*/ 458901 h 54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8041" h="546527">
                  <a:moveTo>
                    <a:pt x="0" y="536880"/>
                  </a:moveTo>
                  <a:cubicBezTo>
                    <a:pt x="23210" y="545235"/>
                    <a:pt x="46421" y="553590"/>
                    <a:pt x="144833" y="536880"/>
                  </a:cubicBezTo>
                  <a:cubicBezTo>
                    <a:pt x="243245" y="520170"/>
                    <a:pt x="428929" y="438478"/>
                    <a:pt x="590474" y="436621"/>
                  </a:cubicBezTo>
                  <a:cubicBezTo>
                    <a:pt x="752019" y="434764"/>
                    <a:pt x="830007" y="551733"/>
                    <a:pt x="1114103" y="525740"/>
                  </a:cubicBezTo>
                  <a:cubicBezTo>
                    <a:pt x="1398199" y="499747"/>
                    <a:pt x="1996101" y="353071"/>
                    <a:pt x="2295052" y="280662"/>
                  </a:cubicBezTo>
                  <a:cubicBezTo>
                    <a:pt x="2594003" y="208253"/>
                    <a:pt x="2736980" y="135843"/>
                    <a:pt x="2907809" y="91284"/>
                  </a:cubicBezTo>
                  <a:cubicBezTo>
                    <a:pt x="3078638" y="46724"/>
                    <a:pt x="3076781" y="-31255"/>
                    <a:pt x="3320027" y="13305"/>
                  </a:cubicBezTo>
                  <a:cubicBezTo>
                    <a:pt x="3563273" y="57865"/>
                    <a:pt x="4070189" y="289946"/>
                    <a:pt x="4367283" y="358642"/>
                  </a:cubicBezTo>
                  <a:cubicBezTo>
                    <a:pt x="4664377" y="427338"/>
                    <a:pt x="4835206" y="406915"/>
                    <a:pt x="5102591" y="425481"/>
                  </a:cubicBezTo>
                  <a:cubicBezTo>
                    <a:pt x="5369976" y="444047"/>
                    <a:pt x="5732060" y="479324"/>
                    <a:pt x="5971592" y="470041"/>
                  </a:cubicBezTo>
                  <a:cubicBezTo>
                    <a:pt x="6211124" y="460758"/>
                    <a:pt x="6415376" y="371639"/>
                    <a:pt x="6539784" y="369782"/>
                  </a:cubicBezTo>
                  <a:cubicBezTo>
                    <a:pt x="6664192" y="367925"/>
                    <a:pt x="6686475" y="444048"/>
                    <a:pt x="6718041" y="4589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Rectangle 41"/>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smtClean="0">
                <a:latin typeface="Helvetica"/>
                <a:cs typeface="Helvetica"/>
              </a:rPr>
              <a:t>GATROC - </a:t>
            </a:r>
            <a:r>
              <a:rPr lang="en-US" sz="3200" dirty="0" err="1" smtClean="0">
                <a:latin typeface="Helvetica"/>
                <a:cs typeface="Helvetica"/>
              </a:rPr>
              <a:t>optimising</a:t>
            </a:r>
            <a:r>
              <a:rPr lang="en-US" sz="3200" dirty="0" smtClean="0">
                <a:latin typeface="Helvetica"/>
                <a:cs typeface="Helvetica"/>
              </a:rPr>
              <a:t> </a:t>
            </a:r>
            <a:r>
              <a:rPr lang="en-US" sz="3200" dirty="0" err="1" smtClean="0">
                <a:latin typeface="Helvetica"/>
                <a:cs typeface="Helvetica"/>
              </a:rPr>
              <a:t>contig</a:t>
            </a:r>
            <a:r>
              <a:rPr lang="en-US" sz="3200" dirty="0" smtClean="0">
                <a:latin typeface="Helvetica"/>
                <a:cs typeface="Helvetica"/>
              </a:rPr>
              <a:t> </a:t>
            </a:r>
            <a:r>
              <a:rPr lang="en-US" sz="3200" dirty="0" smtClean="0">
                <a:latin typeface="Helvetica"/>
                <a:cs typeface="Helvetica"/>
              </a:rPr>
              <a:t>order</a:t>
            </a:r>
            <a:endParaRPr lang="en-US" sz="3200" dirty="0">
              <a:latin typeface="Helvetica"/>
              <a:cs typeface="Helvetica"/>
            </a:endParaRPr>
          </a:p>
        </p:txBody>
      </p:sp>
      <p:sp>
        <p:nvSpPr>
          <p:cNvPr id="43" name="TextBox 42"/>
          <p:cNvSpPr txBox="1"/>
          <p:nvPr/>
        </p:nvSpPr>
        <p:spPr>
          <a:xfrm>
            <a:off x="480998" y="6069258"/>
            <a:ext cx="8136838" cy="369332"/>
          </a:xfrm>
          <a:prstGeom prst="rect">
            <a:avLst/>
          </a:prstGeom>
          <a:noFill/>
        </p:spPr>
        <p:txBody>
          <a:bodyPr wrap="square" rtlCol="0">
            <a:spAutoFit/>
          </a:bodyPr>
          <a:lstStyle/>
          <a:p>
            <a:r>
              <a:rPr lang="en-US" dirty="0" smtClean="0"/>
              <a:t>Ordered </a:t>
            </a:r>
            <a:r>
              <a:rPr lang="en-US" dirty="0" err="1" smtClean="0"/>
              <a:t>contigs</a:t>
            </a:r>
            <a:endParaRPr lang="en-US" dirty="0"/>
          </a:p>
        </p:txBody>
      </p:sp>
      <p:sp>
        <p:nvSpPr>
          <p:cNvPr id="44" name="TextBox 43"/>
          <p:cNvSpPr txBox="1"/>
          <p:nvPr/>
        </p:nvSpPr>
        <p:spPr>
          <a:xfrm>
            <a:off x="459370" y="3376858"/>
            <a:ext cx="8136838" cy="369332"/>
          </a:xfrm>
          <a:prstGeom prst="rect">
            <a:avLst/>
          </a:prstGeom>
          <a:noFill/>
        </p:spPr>
        <p:txBody>
          <a:bodyPr wrap="square" rtlCol="0">
            <a:spAutoFit/>
          </a:bodyPr>
          <a:lstStyle/>
          <a:p>
            <a:r>
              <a:rPr lang="en-US" dirty="0" smtClean="0"/>
              <a:t>Unordered </a:t>
            </a:r>
            <a:r>
              <a:rPr lang="en-US" dirty="0" err="1" smtClean="0"/>
              <a:t>contigs</a:t>
            </a:r>
            <a:endParaRPr lang="en-US" dirty="0"/>
          </a:p>
        </p:txBody>
      </p:sp>
    </p:spTree>
    <p:extLst>
      <p:ext uri="{BB962C8B-B14F-4D97-AF65-F5344CB8AC3E}">
        <p14:creationId xmlns:p14="http://schemas.microsoft.com/office/powerpoint/2010/main" val="37644046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erminating_seed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0" y="139700"/>
            <a:ext cx="9144000" cy="1320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Helvetica"/>
                <a:cs typeface="Helvetica"/>
              </a:rPr>
              <a:t>From small beginnings…</a:t>
            </a:r>
            <a:endParaRPr lang="en-US" sz="6000" dirty="0" smtClean="0">
              <a:latin typeface="Helvetica"/>
              <a:cs typeface="Helvetica"/>
            </a:endParaRPr>
          </a:p>
        </p:txBody>
      </p:sp>
    </p:spTree>
    <p:extLst>
      <p:ext uri="{BB962C8B-B14F-4D97-AF65-F5344CB8AC3E}">
        <p14:creationId xmlns:p14="http://schemas.microsoft.com/office/powerpoint/2010/main" val="2992976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0" y="1003011"/>
            <a:ext cx="3062269" cy="501675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err="1">
                <a:latin typeface="Delicious-Roman"/>
                <a:cs typeface="Delicious-Roman"/>
              </a:rPr>
              <a:t>Pilar</a:t>
            </a:r>
            <a:r>
              <a:rPr lang="en-US" sz="2000" dirty="0">
                <a:latin typeface="Delicious-Roman"/>
                <a:cs typeface="Delicious-Roman"/>
              </a:rPr>
              <a:t> </a:t>
            </a:r>
            <a:r>
              <a:rPr lang="en-US" sz="2000" dirty="0" err="1">
                <a:latin typeface="Delicious-Roman"/>
                <a:cs typeface="Delicious-Roman"/>
              </a:rPr>
              <a:t>Corredor</a:t>
            </a:r>
            <a:r>
              <a:rPr lang="en-US" sz="2000" dirty="0">
                <a:latin typeface="Delicious-Roman"/>
                <a:cs typeface="Delicious-Roman"/>
              </a:rPr>
              <a:t>-Moreno</a:t>
            </a:r>
          </a:p>
          <a:p>
            <a:r>
              <a:rPr lang="en-US" sz="2000" dirty="0" smtClean="0">
                <a:latin typeface="Delicious-Roman"/>
                <a:cs typeface="Delicious-Roman"/>
              </a:rPr>
              <a:t>Carlos </a:t>
            </a:r>
            <a:r>
              <a:rPr lang="en-US" sz="2000" dirty="0" smtClean="0">
                <a:latin typeface="Delicious-Roman"/>
                <a:cs typeface="Delicious-Roman"/>
              </a:rPr>
              <a:t>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r>
              <a:rPr lang="en-US" sz="2000" dirty="0" smtClean="0">
                <a:latin typeface="Delicious-Roman"/>
                <a:cs typeface="Delicious-Roman"/>
              </a:rPr>
              <a:t>Graham </a:t>
            </a:r>
            <a:r>
              <a:rPr lang="en-US" sz="2000" dirty="0" err="1">
                <a:latin typeface="Delicious-Roman"/>
                <a:cs typeface="Delicious-Roman"/>
              </a:rPr>
              <a:t>Etherington</a:t>
            </a:r>
            <a:endParaRPr lang="en-US" sz="2000" dirty="0">
              <a:latin typeface="Delicious-Roman"/>
              <a:cs typeface="Delicious-Roman"/>
            </a:endParaRPr>
          </a:p>
          <a:p>
            <a:r>
              <a:rPr lang="en-US" sz="2000" dirty="0" smtClean="0">
                <a:latin typeface="Delicious-Roman"/>
                <a:cs typeface="Delicious-Roman"/>
              </a:rPr>
              <a:t>Ed </a:t>
            </a:r>
            <a:r>
              <a:rPr lang="en-US" sz="2000" dirty="0" err="1" smtClean="0">
                <a:latin typeface="Delicious-Roman"/>
                <a:cs typeface="Delicious-Roman"/>
              </a:rPr>
              <a:t>Chalstrey</a:t>
            </a:r>
            <a:endParaRPr lang="en-US" sz="2000" dirty="0" smtClean="0">
              <a:latin typeface="Delicious-Roman"/>
              <a:cs typeface="Delicious-Roman"/>
            </a:endParaRPr>
          </a:p>
          <a:p>
            <a:r>
              <a:rPr lang="en-US" sz="2000" dirty="0" err="1">
                <a:latin typeface="Delicious-Roman"/>
                <a:cs typeface="Delicious-Roman"/>
              </a:rPr>
              <a:t>Reda</a:t>
            </a:r>
            <a:r>
              <a:rPr lang="en-US" sz="2000" dirty="0">
                <a:latin typeface="Delicious-Roman"/>
                <a:cs typeface="Delicious-Roman"/>
              </a:rPr>
              <a:t> </a:t>
            </a:r>
            <a:r>
              <a:rPr lang="en-US" sz="2000" dirty="0" err="1">
                <a:latin typeface="Delicious-Roman"/>
                <a:cs typeface="Delicious-Roman"/>
              </a:rPr>
              <a:t>Younsi</a:t>
            </a:r>
            <a:endParaRPr lang="en-US" sz="2000" dirty="0">
              <a:latin typeface="Delicious-Roman"/>
              <a:cs typeface="Delicious-Roman"/>
            </a:endParaRPr>
          </a:p>
          <a:p>
            <a:r>
              <a:rPr lang="en-US" sz="2000" dirty="0">
                <a:latin typeface="Delicious-Roman"/>
                <a:cs typeface="Delicious-Roman"/>
              </a:rPr>
              <a:t>Thomas Down</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endParaRPr lang="en-US" sz="2000" dirty="0" smtClean="0">
              <a:latin typeface="Delicious-Roman"/>
              <a:cs typeface="Delicious-Roman"/>
            </a:endParaRP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4401205"/>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r>
              <a:rPr lang="en-US" sz="2000" dirty="0" smtClean="0">
                <a:latin typeface="Delicious-Roman"/>
                <a:cs typeface="Delicious-Roman"/>
              </a:rPr>
              <a:t>Ricardo Ramirez-Gonzalez</a:t>
            </a: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2" name="Picture 1"/>
          <p:cNvPicPr>
            <a:picLocks noChangeAspect="1"/>
          </p:cNvPicPr>
          <p:nvPr/>
        </p:nvPicPr>
        <p:blipFill>
          <a:blip r:embed="rId9"/>
          <a:stretch>
            <a:fillRect/>
          </a:stretch>
        </p:blipFill>
        <p:spPr>
          <a:xfrm>
            <a:off x="7162800" y="4547308"/>
            <a:ext cx="1558068" cy="1310049"/>
          </a:xfrm>
          <a:prstGeom prst="rect">
            <a:avLst/>
          </a:prstGeom>
        </p:spPr>
      </p:pic>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62122" y="914400"/>
            <a:ext cx="4847585" cy="4597400"/>
          </a:xfrm>
          <a:prstGeom prst="rect">
            <a:avLst/>
          </a:prstGeom>
        </p:spPr>
      </p:pic>
      <p:sp>
        <p:nvSpPr>
          <p:cNvPr id="2" name="Rectangle 1"/>
          <p:cNvSpPr/>
          <p:nvPr/>
        </p:nvSpPr>
        <p:spPr>
          <a:xfrm>
            <a:off x="0" y="0"/>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6" name="Picture 5"/>
          <p:cNvPicPr>
            <a:picLocks noChangeAspect="1"/>
          </p:cNvPicPr>
          <p:nvPr/>
        </p:nvPicPr>
        <p:blipFill rotWithShape="1">
          <a:blip r:embed="rId4"/>
          <a:srcRect b="15741"/>
          <a:stretch/>
        </p:blipFill>
        <p:spPr>
          <a:xfrm>
            <a:off x="90796" y="787400"/>
            <a:ext cx="3770837" cy="4864101"/>
          </a:xfrm>
          <a:prstGeom prst="rect">
            <a:avLst/>
          </a:prstGeom>
        </p:spPr>
      </p:pic>
      <p:pic>
        <p:nvPicPr>
          <p:cNvPr id="3" name="Picture 2"/>
          <p:cNvPicPr>
            <a:picLocks noChangeAspect="1"/>
          </p:cNvPicPr>
          <p:nvPr/>
        </p:nvPicPr>
        <p:blipFill>
          <a:blip r:embed="rId5"/>
          <a:stretch>
            <a:fillRect/>
          </a:stretch>
        </p:blipFill>
        <p:spPr>
          <a:xfrm>
            <a:off x="3364666" y="4455467"/>
            <a:ext cx="1917700" cy="1917700"/>
          </a:xfrm>
          <a:prstGeom prst="rect">
            <a:avLst/>
          </a:prstGeom>
        </p:spPr>
      </p:pic>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3666" y="1639664"/>
            <a:ext cx="678421" cy="1479494"/>
          </a:xfrm>
          <a:prstGeom prst="rect">
            <a:avLst/>
          </a:prstGeom>
        </p:spPr>
      </p:pic>
      <p:pic>
        <p:nvPicPr>
          <p:cNvPr id="5" name="Picture 4"/>
          <p:cNvPicPr>
            <a:picLocks noChangeAspect="1"/>
          </p:cNvPicPr>
          <p:nvPr/>
        </p:nvPicPr>
        <p:blipFill rotWithShape="1">
          <a:blip r:embed="rId3"/>
          <a:srcRect l="11828" t="50010"/>
          <a:stretch/>
        </p:blipFill>
        <p:spPr>
          <a:xfrm>
            <a:off x="1511348" y="1701400"/>
            <a:ext cx="1998807" cy="1665072"/>
          </a:xfrm>
          <a:prstGeom prst="rect">
            <a:avLst/>
          </a:prstGeom>
        </p:spPr>
      </p:pic>
      <p:pic>
        <p:nvPicPr>
          <p:cNvPr id="6" name="Picture 5"/>
          <p:cNvPicPr>
            <a:picLocks noChangeAspect="1"/>
          </p:cNvPicPr>
          <p:nvPr/>
        </p:nvPicPr>
        <p:blipFill rotWithShape="1">
          <a:blip r:embed="rId4"/>
          <a:srcRect t="6024" r="47280" b="63627"/>
          <a:stretch/>
        </p:blipFill>
        <p:spPr>
          <a:xfrm>
            <a:off x="5124449" y="1494090"/>
            <a:ext cx="2711717" cy="2430477"/>
          </a:xfrm>
          <a:prstGeom prst="rect">
            <a:avLst/>
          </a:prstGeom>
        </p:spPr>
      </p:pic>
      <p:pic>
        <p:nvPicPr>
          <p:cNvPr id="7" name="Picture 6"/>
          <p:cNvPicPr>
            <a:picLocks noChangeAspect="1"/>
          </p:cNvPicPr>
          <p:nvPr/>
        </p:nvPicPr>
        <p:blipFill>
          <a:blip r:embed="rId5"/>
          <a:stretch>
            <a:fillRect/>
          </a:stretch>
        </p:blipFill>
        <p:spPr>
          <a:xfrm>
            <a:off x="7231071" y="1494090"/>
            <a:ext cx="1614713" cy="1287183"/>
          </a:xfrm>
          <a:prstGeom prst="rect">
            <a:avLst/>
          </a:prstGeom>
        </p:spPr>
      </p:pic>
      <p:pic>
        <p:nvPicPr>
          <p:cNvPr id="2" name="Picture 1"/>
          <p:cNvPicPr>
            <a:picLocks noChangeAspect="1"/>
          </p:cNvPicPr>
          <p:nvPr/>
        </p:nvPicPr>
        <p:blipFill>
          <a:blip r:embed="rId6"/>
          <a:stretch>
            <a:fillRect/>
          </a:stretch>
        </p:blipFill>
        <p:spPr>
          <a:xfrm>
            <a:off x="175352" y="3924567"/>
            <a:ext cx="4124640" cy="1076242"/>
          </a:xfrm>
          <a:prstGeom prst="rect">
            <a:avLst/>
          </a:prstGeom>
        </p:spPr>
      </p:pic>
      <p:pic>
        <p:nvPicPr>
          <p:cNvPr id="3" name="Picture 2"/>
          <p:cNvPicPr>
            <a:picLocks noChangeAspect="1"/>
          </p:cNvPicPr>
          <p:nvPr/>
        </p:nvPicPr>
        <p:blipFill>
          <a:blip r:embed="rId7"/>
          <a:stretch>
            <a:fillRect/>
          </a:stretch>
        </p:blipFill>
        <p:spPr>
          <a:xfrm>
            <a:off x="4777909" y="4063403"/>
            <a:ext cx="4067875" cy="1077106"/>
          </a:xfrm>
          <a:prstGeom prst="rect">
            <a:avLst/>
          </a:prstGeom>
        </p:spPr>
      </p:pic>
      <p:sp>
        <p:nvSpPr>
          <p:cNvPr id="11" name="Rectangle 10"/>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Multidisciplinary focus</a:t>
            </a:r>
            <a:endParaRPr lang="en-US" dirty="0">
              <a:latin typeface="Helvetica"/>
              <a:cs typeface="Helvetica"/>
            </a:endParaRPr>
          </a:p>
        </p:txBody>
      </p:sp>
    </p:spTree>
    <p:extLst>
      <p:ext uri="{BB962C8B-B14F-4D97-AF65-F5344CB8AC3E}">
        <p14:creationId xmlns:p14="http://schemas.microsoft.com/office/powerpoint/2010/main" val="27404112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mind_the_g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7656" cy="6858000"/>
          </a:xfrm>
          <a:prstGeom prst="rect">
            <a:avLst/>
          </a:prstGeom>
        </p:spPr>
      </p:pic>
      <p:sp>
        <p:nvSpPr>
          <p:cNvPr id="9" name="Rectangle 8"/>
          <p:cNvSpPr/>
          <p:nvPr/>
        </p:nvSpPr>
        <p:spPr>
          <a:xfrm>
            <a:off x="13656" y="3448405"/>
            <a:ext cx="9144000" cy="1612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How do you bridge the gap between biologist and </a:t>
            </a:r>
            <a:r>
              <a:rPr lang="en-US" sz="3600" dirty="0" err="1" smtClean="0">
                <a:latin typeface="Helvetica"/>
                <a:cs typeface="Helvetica"/>
              </a:rPr>
              <a:t>bioinformatician</a:t>
            </a:r>
            <a:r>
              <a:rPr lang="en-US" sz="3600" dirty="0" smtClean="0">
                <a:latin typeface="Helvetica"/>
                <a:cs typeface="Helvetica"/>
              </a:rPr>
              <a:t>?</a:t>
            </a:r>
          </a:p>
        </p:txBody>
      </p:sp>
    </p:spTree>
    <p:extLst>
      <p:ext uri="{BB962C8B-B14F-4D97-AF65-F5344CB8AC3E}">
        <p14:creationId xmlns:p14="http://schemas.microsoft.com/office/powerpoint/2010/main" val="412085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38700" y="1219200"/>
            <a:ext cx="4406900" cy="5638800"/>
          </a:xfrm>
          <a:prstGeom prst="rect">
            <a:avLst/>
          </a:prstGeom>
        </p:spPr>
      </p:pic>
      <p:pic>
        <p:nvPicPr>
          <p:cNvPr id="5" name="Picture 4"/>
          <p:cNvPicPr>
            <a:picLocks noChangeAspect="1"/>
          </p:cNvPicPr>
          <p:nvPr/>
        </p:nvPicPr>
        <p:blipFill rotWithShape="1">
          <a:blip r:embed="rId3"/>
          <a:srcRect r="9861"/>
          <a:stretch/>
        </p:blipFill>
        <p:spPr>
          <a:xfrm>
            <a:off x="114301" y="1219200"/>
            <a:ext cx="4689613" cy="1892300"/>
          </a:xfrm>
          <a:prstGeom prst="rect">
            <a:avLst/>
          </a:prstGeom>
        </p:spPr>
      </p:pic>
      <p:pic>
        <p:nvPicPr>
          <p:cNvPr id="6" name="Picture 5"/>
          <p:cNvPicPr>
            <a:picLocks noChangeAspect="1"/>
          </p:cNvPicPr>
          <p:nvPr/>
        </p:nvPicPr>
        <p:blipFill>
          <a:blip r:embed="rId4"/>
          <a:stretch>
            <a:fillRect/>
          </a:stretch>
        </p:blipFill>
        <p:spPr>
          <a:xfrm>
            <a:off x="0" y="3398142"/>
            <a:ext cx="4803914" cy="3294757"/>
          </a:xfrm>
          <a:prstGeom prst="rect">
            <a:avLst/>
          </a:prstGeom>
        </p:spPr>
      </p:pic>
      <p:sp>
        <p:nvSpPr>
          <p:cNvPr id="7" name="Rectangle 6"/>
          <p:cNvSpPr/>
          <p:nvPr/>
        </p:nvSpPr>
        <p:spPr>
          <a:xfrm>
            <a:off x="0" y="13564"/>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Collaboration</a:t>
            </a:r>
            <a:endParaRPr lang="en-US" dirty="0">
              <a:latin typeface="Helvetica"/>
              <a:cs typeface="Helvetica"/>
            </a:endParaRPr>
          </a:p>
        </p:txBody>
      </p:sp>
    </p:spTree>
    <p:extLst>
      <p:ext uri="{BB962C8B-B14F-4D97-AF65-F5344CB8AC3E}">
        <p14:creationId xmlns:p14="http://schemas.microsoft.com/office/powerpoint/2010/main" val="1635816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648" y="1786902"/>
            <a:ext cx="4242145" cy="1018374"/>
          </a:xfrm>
          <a:prstGeom prst="rect">
            <a:avLst/>
          </a:prstGeom>
        </p:spPr>
      </p:pic>
      <p:pic>
        <p:nvPicPr>
          <p:cNvPr id="6" name="Picture 5"/>
          <p:cNvPicPr>
            <a:picLocks noChangeAspect="1"/>
          </p:cNvPicPr>
          <p:nvPr/>
        </p:nvPicPr>
        <p:blipFill>
          <a:blip r:embed="rId3"/>
          <a:stretch>
            <a:fillRect/>
          </a:stretch>
        </p:blipFill>
        <p:spPr>
          <a:xfrm>
            <a:off x="151648" y="3425479"/>
            <a:ext cx="4141933" cy="1275254"/>
          </a:xfrm>
          <a:prstGeom prst="rect">
            <a:avLst/>
          </a:prstGeom>
        </p:spPr>
      </p:pic>
      <p:pic>
        <p:nvPicPr>
          <p:cNvPr id="7" name="Picture 6"/>
          <p:cNvPicPr>
            <a:picLocks noChangeAspect="1"/>
          </p:cNvPicPr>
          <p:nvPr/>
        </p:nvPicPr>
        <p:blipFill>
          <a:blip r:embed="rId4"/>
          <a:stretch>
            <a:fillRect/>
          </a:stretch>
        </p:blipFill>
        <p:spPr>
          <a:xfrm>
            <a:off x="2331786" y="3218155"/>
            <a:ext cx="2236658" cy="585240"/>
          </a:xfrm>
          <a:prstGeom prst="rect">
            <a:avLst/>
          </a:prstGeom>
        </p:spPr>
      </p:pic>
      <p:pic>
        <p:nvPicPr>
          <p:cNvPr id="8" name="Picture 7"/>
          <p:cNvPicPr>
            <a:picLocks noChangeAspect="1"/>
          </p:cNvPicPr>
          <p:nvPr/>
        </p:nvPicPr>
        <p:blipFill>
          <a:blip r:embed="rId5"/>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1"/>
                </a:solidFill>
                <a:latin typeface="Lucida Sans"/>
                <a:cs typeface="Lucida Sans"/>
              </a:rPr>
              <a:t>HIGHLY USED SOFTWARE</a:t>
            </a:r>
          </a:p>
          <a:p>
            <a:pPr algn="ctr"/>
            <a:r>
              <a:rPr lang="en-US" dirty="0" smtClean="0">
                <a:solidFill>
                  <a:schemeClr val="bg1"/>
                </a:solidFill>
                <a:latin typeface="Lucida Sans"/>
                <a:cs typeface="Lucida Sans"/>
              </a:rPr>
              <a:t>over 35,000 downloads</a:t>
            </a:r>
            <a:endParaRPr lang="en-US" dirty="0">
              <a:solidFill>
                <a:schemeClr val="bg1"/>
              </a:solidFill>
              <a:latin typeface="Lucida Sans"/>
              <a:cs typeface="Lucida Sans"/>
            </a:endParaRPr>
          </a:p>
        </p:txBody>
      </p:sp>
      <p:pic>
        <p:nvPicPr>
          <p:cNvPr id="2" name="Picture 1"/>
          <p:cNvPicPr>
            <a:picLocks noChangeAspect="1"/>
          </p:cNvPicPr>
          <p:nvPr/>
        </p:nvPicPr>
        <p:blipFill>
          <a:blip r:embed="rId6"/>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390482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45031"/>
          <a:stretch/>
        </p:blipFill>
        <p:spPr>
          <a:xfrm>
            <a:off x="860793" y="1612900"/>
            <a:ext cx="7183815" cy="3733800"/>
          </a:xfrm>
          <a:prstGeom prst="rect">
            <a:avLst/>
          </a:prstGeom>
        </p:spPr>
      </p:pic>
    </p:spTree>
    <p:extLst>
      <p:ext uri="{BB962C8B-B14F-4D97-AF65-F5344CB8AC3E}">
        <p14:creationId xmlns:p14="http://schemas.microsoft.com/office/powerpoint/2010/main" val="98411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smtClean="0"/>
              <a:t>Discworld</a:t>
            </a:r>
            <a:r>
              <a:rPr lang="en-US" i="1" dirty="0" smtClean="0"/>
              <a:t> </a:t>
            </a:r>
            <a:r>
              <a:rPr lang="en-US" i="1" dirty="0"/>
              <a:t>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00" y="0"/>
            <a:ext cx="3975100" cy="2044700"/>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0"/>
            <a:ext cx="3492500" cy="2324100"/>
          </a:xfrm>
          <a:prstGeom prst="rect">
            <a:avLst/>
          </a:prstGeom>
        </p:spPr>
      </p:pic>
      <p:pic>
        <p:nvPicPr>
          <p:cNvPr id="6" name="Picture 5"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044700"/>
            <a:ext cx="3289300" cy="2476500"/>
          </a:xfrm>
          <a:prstGeom prst="rect">
            <a:avLst/>
          </a:prstGeom>
        </p:spPr>
      </p:pic>
      <p:pic>
        <p:nvPicPr>
          <p:cNvPr id="7" name="Picture 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0250" y="4508500"/>
            <a:ext cx="4076700" cy="1993900"/>
          </a:xfrm>
          <a:prstGeom prst="rect">
            <a:avLst/>
          </a:prstGeom>
        </p:spPr>
      </p:pic>
      <p:pic>
        <p:nvPicPr>
          <p:cNvPr id="8" name="Picture 7"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508500"/>
            <a:ext cx="3746500" cy="2171700"/>
          </a:xfrm>
          <a:prstGeom prst="rect">
            <a:avLst/>
          </a:prstGeom>
        </p:spPr>
      </p:pic>
      <p:pic>
        <p:nvPicPr>
          <p:cNvPr id="10" name="Picture 9" descr="imag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8250" y="2324100"/>
            <a:ext cx="3289300" cy="2463800"/>
          </a:xfrm>
          <a:prstGeom prst="rect">
            <a:avLst/>
          </a:prstGeom>
        </p:spPr>
      </p:pic>
    </p:spTree>
    <p:extLst>
      <p:ext uri="{BB962C8B-B14F-4D97-AF65-F5344CB8AC3E}">
        <p14:creationId xmlns:p14="http://schemas.microsoft.com/office/powerpoint/2010/main" val="39443154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019300" y="190501"/>
            <a:ext cx="5168900" cy="6667500"/>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045200"/>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Ash / Fresno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Genomics – a group activity </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21356</TotalTime>
  <Words>2386</Words>
  <Application>Microsoft Macintosh PowerPoint</Application>
  <PresentationFormat>On-screen Show (4:3)</PresentationFormat>
  <Paragraphs>257</Paragraphs>
  <Slides>30</Slides>
  <Notes>26</Notes>
  <HiddenSlides>1</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Linked SNPs in wild potato resistant to Phytophthora infestans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cp:lastModifiedBy>
  <cp:revision>293</cp:revision>
  <dcterms:created xsi:type="dcterms:W3CDTF">2011-04-12T19:11:26Z</dcterms:created>
  <dcterms:modified xsi:type="dcterms:W3CDTF">2015-01-30T13:28:35Z</dcterms:modified>
</cp:coreProperties>
</file>